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40" r:id="rId2"/>
    <p:sldId id="372" r:id="rId3"/>
    <p:sldId id="375" r:id="rId4"/>
    <p:sldId id="402" r:id="rId5"/>
    <p:sldId id="341" r:id="rId6"/>
    <p:sldId id="344" r:id="rId7"/>
    <p:sldId id="345" r:id="rId8"/>
    <p:sldId id="361" r:id="rId9"/>
    <p:sldId id="362" r:id="rId10"/>
    <p:sldId id="363" r:id="rId11"/>
    <p:sldId id="377" r:id="rId12"/>
    <p:sldId id="325" r:id="rId13"/>
    <p:sldId id="410" r:id="rId14"/>
    <p:sldId id="399" r:id="rId15"/>
    <p:sldId id="376" r:id="rId16"/>
    <p:sldId id="365" r:id="rId17"/>
    <p:sldId id="366" r:id="rId18"/>
    <p:sldId id="378" r:id="rId19"/>
    <p:sldId id="367" r:id="rId20"/>
    <p:sldId id="411" r:id="rId21"/>
    <p:sldId id="412" r:id="rId22"/>
    <p:sldId id="385" r:id="rId23"/>
    <p:sldId id="355" r:id="rId24"/>
    <p:sldId id="368" r:id="rId25"/>
    <p:sldId id="386" r:id="rId26"/>
    <p:sldId id="371" r:id="rId27"/>
    <p:sldId id="413" r:id="rId28"/>
    <p:sldId id="414" r:id="rId29"/>
    <p:sldId id="416" r:id="rId30"/>
    <p:sldId id="395" r:id="rId31"/>
    <p:sldId id="407" r:id="rId32"/>
    <p:sldId id="409" r:id="rId33"/>
    <p:sldId id="408" r:id="rId34"/>
    <p:sldId id="397" r:id="rId35"/>
    <p:sldId id="326" r:id="rId36"/>
    <p:sldId id="388" r:id="rId37"/>
    <p:sldId id="415" r:id="rId38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7AF"/>
    <a:srgbClr val="374EBF"/>
    <a:srgbClr val="5353B9"/>
    <a:srgbClr val="00CC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235" autoAdjust="0"/>
  </p:normalViewPr>
  <p:slideViewPr>
    <p:cSldViewPr>
      <p:cViewPr varScale="1">
        <p:scale>
          <a:sx n="105" d="100"/>
          <a:sy n="105" d="100"/>
        </p:scale>
        <p:origin x="183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25587-9BF8-4DB5-89A3-853759FEA89F}" type="datetimeFigureOut">
              <a:rPr kumimoji="1" lang="ja-JP" altLang="en-US" smtClean="0"/>
              <a:pPr/>
              <a:t>2020/10/30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0F7A2-0CD3-4346-AFED-464AED08F53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7835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FDC5D41-3881-4636-B7C3-FEFC1DC46562}" type="datetimeFigureOut">
              <a:rPr lang="ja-JP" altLang="en-US"/>
              <a:pPr>
                <a:defRPr/>
              </a:pPr>
              <a:t>2020/10/30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554A1E0-714E-440B-B786-0C1B919A5C0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887367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今日は「栄養、からだ、元気」についてお勉強します。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案内役の、おわん</a:t>
            </a:r>
            <a:r>
              <a:rPr kumimoji="1" lang="ja-JP" altLang="en-US" dirty="0" err="1"/>
              <a:t>くん</a:t>
            </a:r>
            <a:r>
              <a:rPr kumimoji="1" lang="ja-JP" altLang="en-US" dirty="0"/>
              <a:t>（左）とロボットちゃん（右）です。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54A1E0-714E-440B-B786-0C1B919A5C01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993877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人間の場合、からだを作っている（構成している）部分です。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54A1E0-714E-440B-B786-0C1B919A5C01}" type="slidenum">
              <a:rPr lang="ja-JP" altLang="en-US" smtClean="0"/>
              <a:pPr>
                <a:defRPr/>
              </a:pPr>
              <a:t>12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86916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では、体の材料となる食べ物は何でしょう。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（みんなに考えさせて、クリックして答え合わせをします）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お肉やお魚、卵、チーズ、豆腐、牛乳　これらが体の材料、体のもととなる</a:t>
            </a:r>
            <a:endParaRPr kumimoji="1" lang="en-US" altLang="ja-JP" dirty="0"/>
          </a:p>
          <a:p>
            <a:r>
              <a:rPr kumimoji="1" lang="ja-JP" altLang="en-US" dirty="0"/>
              <a:t>食べ物です。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54A1E0-714E-440B-B786-0C1B919A5C01}" type="slidenum">
              <a:rPr lang="ja-JP" altLang="en-US" smtClean="0"/>
              <a:pPr>
                <a:defRPr/>
              </a:pPr>
              <a:t>13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97351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読んでみましょう。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54A1E0-714E-440B-B786-0C1B919A5C01}" type="slidenum">
              <a:rPr lang="ja-JP" altLang="en-US" smtClean="0"/>
              <a:pPr>
                <a:defRPr/>
              </a:pPr>
              <a:t>14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58385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続きまして、黄色の巻！</a:t>
            </a:r>
            <a:endParaRPr kumimoji="1" lang="en-US" altLang="ja-JP" dirty="0"/>
          </a:p>
          <a:p>
            <a:r>
              <a:rPr kumimoji="1" lang="ja-JP" altLang="en-US" dirty="0"/>
              <a:t>こんどはロボットちゃん、どうなるのかな。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54A1E0-714E-440B-B786-0C1B919A5C01}" type="slidenum">
              <a:rPr lang="ja-JP" altLang="en-US" smtClean="0"/>
              <a:pPr>
                <a:defRPr/>
              </a:pPr>
              <a:t>15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666014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ロボットちゃん、どうなってしまいましたか。</a:t>
            </a:r>
            <a:endParaRPr kumimoji="1" lang="en-US" altLang="ja-JP" dirty="0"/>
          </a:p>
          <a:p>
            <a:r>
              <a:rPr kumimoji="1" lang="ja-JP" altLang="en-US" dirty="0"/>
              <a:t>元気のもとが足りなくなって、走れなくなってしまいましたね。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ロボットちゃんのガソリン、人間にとっては何でしょう。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54A1E0-714E-440B-B786-0C1B919A5C01}" type="slidenum">
              <a:rPr lang="ja-JP" altLang="en-US" smtClean="0"/>
              <a:pPr>
                <a:defRPr/>
              </a:pPr>
              <a:t>19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897168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では、元気のもととなる食べ物は何でしょう。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（みんなに考えさせて、クリックして答え合わせをします）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ごはん、おにぎり、パン、食パン、ラーメン、パスタ　これらが体の材料、元気のもととなる</a:t>
            </a:r>
            <a:endParaRPr kumimoji="1" lang="en-US" altLang="ja-JP" dirty="0"/>
          </a:p>
          <a:p>
            <a:r>
              <a:rPr kumimoji="1" lang="ja-JP" altLang="en-US" dirty="0"/>
              <a:t>食べ物です。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54A1E0-714E-440B-B786-0C1B919A5C01}" type="slidenum">
              <a:rPr lang="ja-JP" altLang="en-US" smtClean="0"/>
              <a:pPr>
                <a:defRPr/>
              </a:pPr>
              <a:t>20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671562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読んでみましょう。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54A1E0-714E-440B-B786-0C1B919A5C01}" type="slidenum">
              <a:rPr lang="ja-JP" altLang="en-US" smtClean="0"/>
              <a:pPr>
                <a:defRPr/>
              </a:pPr>
              <a:t>21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057580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最後に、緑の巻です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54A1E0-714E-440B-B786-0C1B919A5C01}" type="slidenum">
              <a:rPr lang="ja-JP" altLang="en-US" smtClean="0"/>
              <a:pPr>
                <a:defRPr/>
              </a:pPr>
              <a:t>22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690403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ロボットちゃん、どうなってしまいましたか。</a:t>
            </a:r>
            <a:endParaRPr kumimoji="1" lang="en-US" altLang="ja-JP" dirty="0"/>
          </a:p>
          <a:p>
            <a:r>
              <a:rPr kumimoji="1" lang="ja-JP" altLang="en-US" dirty="0"/>
              <a:t>なんだか調子が悪くなっていましたね。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ロボットちゃんのオイル、人間にとっては何でしょう。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54A1E0-714E-440B-B786-0C1B919A5C01}" type="slidenum">
              <a:rPr lang="ja-JP" altLang="en-US" smtClean="0"/>
              <a:pPr>
                <a:defRPr/>
              </a:pPr>
              <a:t>26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615124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では、体の調子を整える食べ物は何でしょう。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（みんなに考えさせて、クリックして答え合わせをします）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ニンジン、キャベツ、ホウレンソウ、キノコ、リンゴ、ミカン　</a:t>
            </a:r>
            <a:endParaRPr kumimoji="1" lang="en-US" altLang="ja-JP" dirty="0"/>
          </a:p>
          <a:p>
            <a:r>
              <a:rPr kumimoji="1" lang="ja-JP" altLang="en-US" dirty="0"/>
              <a:t>これらが体の材料、元気のもととなる食べ物です。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54A1E0-714E-440B-B786-0C1B919A5C01}" type="slidenum">
              <a:rPr lang="ja-JP" altLang="en-US" smtClean="0"/>
              <a:pPr>
                <a:defRPr/>
              </a:pPr>
              <a:t>27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41095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おわん</a:t>
            </a:r>
            <a:r>
              <a:rPr kumimoji="1" lang="ja-JP" altLang="en-US" dirty="0" err="1"/>
              <a:t>くんの</a:t>
            </a:r>
            <a:r>
              <a:rPr kumimoji="1" lang="ja-JP" altLang="en-US" dirty="0"/>
              <a:t>自己紹介です。</a:t>
            </a:r>
            <a:endParaRPr kumimoji="1" lang="en-US" altLang="ja-JP" dirty="0"/>
          </a:p>
          <a:p>
            <a:r>
              <a:rPr kumimoji="1" lang="ja-JP" altLang="en-US" dirty="0"/>
              <a:t>読んでみましょう。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54A1E0-714E-440B-B786-0C1B919A5C01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334273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読んでみましょう。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54A1E0-714E-440B-B786-0C1B919A5C01}" type="slidenum">
              <a:rPr lang="ja-JP" altLang="en-US" smtClean="0"/>
              <a:pPr>
                <a:defRPr/>
              </a:pPr>
              <a:t>28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800782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大切なことは、</a:t>
            </a:r>
            <a:r>
              <a:rPr kumimoji="1" lang="en-US" altLang="ja-JP" dirty="0"/>
              <a:t>3</a:t>
            </a:r>
            <a:r>
              <a:rPr kumimoji="1" lang="ja-JP" altLang="en-US" dirty="0" err="1"/>
              <a:t>つの</a:t>
            </a:r>
            <a:r>
              <a:rPr kumimoji="1" lang="ja-JP" altLang="en-US" dirty="0"/>
              <a:t>色をバランスよく食べることです。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54A1E0-714E-440B-B786-0C1B919A5C01}" type="slidenum">
              <a:rPr lang="ja-JP" altLang="en-US" smtClean="0"/>
              <a:pPr>
                <a:defRPr/>
              </a:pPr>
              <a:t>29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429531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さて、おわん</a:t>
            </a:r>
            <a:r>
              <a:rPr kumimoji="1" lang="ja-JP" altLang="en-US" dirty="0" err="1"/>
              <a:t>くんと</a:t>
            </a:r>
            <a:r>
              <a:rPr kumimoji="1" lang="ja-JP" altLang="en-US" dirty="0"/>
              <a:t>ロボットちゃんからクイズです。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54A1E0-714E-440B-B786-0C1B919A5C01}" type="slidenum">
              <a:rPr lang="ja-JP" altLang="en-US" smtClean="0"/>
              <a:pPr>
                <a:defRPr/>
              </a:pPr>
              <a:t>30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095834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（クリックして）赤はからだの材料となるたべもの、丈夫な体をつくります。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54A1E0-714E-440B-B786-0C1B919A5C01}" type="slidenum">
              <a:rPr lang="ja-JP" altLang="en-US" smtClean="0"/>
              <a:pPr>
                <a:defRPr/>
              </a:pPr>
              <a:t>31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095834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（クリックして）黄色はからだを動かす元気のもとになります。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54A1E0-714E-440B-B786-0C1B919A5C01}" type="slidenum">
              <a:rPr lang="ja-JP" altLang="en-US" smtClean="0"/>
              <a:pPr>
                <a:defRPr/>
              </a:pPr>
              <a:t>32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095834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（クリックして）緑はからだの調子を整えてくれます。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54A1E0-714E-440B-B786-0C1B919A5C01}" type="slidenum">
              <a:rPr lang="ja-JP" altLang="en-US" smtClean="0"/>
              <a:pPr>
                <a:defRPr/>
              </a:pPr>
              <a:t>33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095834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それぞれの食べ物が何色かわかりますか。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（クリックで答え合わせ）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54A1E0-714E-440B-B786-0C1B919A5C01}" type="slidenum">
              <a:rPr lang="ja-JP" altLang="en-US" smtClean="0"/>
              <a:pPr>
                <a:defRPr/>
              </a:pPr>
              <a:t>34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432910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3</a:t>
            </a:r>
            <a:r>
              <a:rPr kumimoji="1" lang="ja-JP" altLang="en-US" dirty="0" err="1"/>
              <a:t>つの</a:t>
            </a:r>
            <a:r>
              <a:rPr kumimoji="1" lang="ja-JP" altLang="en-US" dirty="0"/>
              <a:t>色がそろうと、じょうぶな体をつくることができて、</a:t>
            </a:r>
            <a:endParaRPr kumimoji="1" lang="en-US" altLang="ja-JP" dirty="0"/>
          </a:p>
          <a:p>
            <a:r>
              <a:rPr kumimoji="1" lang="ja-JP" altLang="en-US" dirty="0"/>
              <a:t>元気にからだを動かせるようになって、</a:t>
            </a:r>
            <a:endParaRPr kumimoji="1" lang="en-US" altLang="ja-JP" dirty="0"/>
          </a:p>
          <a:p>
            <a:r>
              <a:rPr kumimoji="1" lang="ja-JP" altLang="en-US" dirty="0"/>
              <a:t>からだの調子がよくなります。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54A1E0-714E-440B-B786-0C1B919A5C01}" type="slidenum">
              <a:rPr lang="ja-JP" altLang="en-US" smtClean="0"/>
              <a:pPr>
                <a:defRPr/>
              </a:pPr>
              <a:t>35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177028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はい、これでおしまいです。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54A1E0-714E-440B-B786-0C1B919A5C01}" type="slidenum">
              <a:rPr lang="ja-JP" altLang="en-US" smtClean="0"/>
              <a:pPr>
                <a:defRPr/>
              </a:pPr>
              <a:t>37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11162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もう一人、ロボットちゃんです。</a:t>
            </a:r>
            <a:endParaRPr kumimoji="1" lang="en-US" altLang="ja-JP" dirty="0"/>
          </a:p>
          <a:p>
            <a:r>
              <a:rPr kumimoji="1" lang="ja-JP" altLang="en-US" dirty="0"/>
              <a:t>おなかの赤・黄色・緑の丸がどうなるのか、楽しみですね。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54A1E0-714E-440B-B786-0C1B919A5C01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73418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では、これからこの二人と栄養と元気のことを考えていきましょう。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54A1E0-714E-440B-B786-0C1B919A5C01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38899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では、みなさん。</a:t>
            </a:r>
            <a:endParaRPr kumimoji="1" lang="en-US" altLang="ja-JP" dirty="0"/>
          </a:p>
          <a:p>
            <a:r>
              <a:rPr kumimoji="1" lang="ja-JP" altLang="en-US" dirty="0"/>
              <a:t>好きな食べ物は何ですか。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いろいろな食べ物がありますね。</a:t>
            </a:r>
            <a:endParaRPr kumimoji="1" lang="en-US" altLang="ja-JP" dirty="0"/>
          </a:p>
          <a:p>
            <a:r>
              <a:rPr kumimoji="1" lang="ja-JP" altLang="en-US" dirty="0"/>
              <a:t>食べ物には、大きく分けて３つの働きがあります。</a:t>
            </a:r>
            <a:endParaRPr kumimoji="1" lang="en-US" altLang="ja-JP" dirty="0"/>
          </a:p>
          <a:p>
            <a:r>
              <a:rPr kumimoji="1" lang="ja-JP" altLang="en-US" dirty="0"/>
              <a:t>今日は、その働きについて考えていきましょう。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54A1E0-714E-440B-B786-0C1B919A5C01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67744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食べ物の働きは３つありますが、</a:t>
            </a:r>
            <a:r>
              <a:rPr kumimoji="1" lang="en-US" altLang="ja-JP" dirty="0"/>
              <a:t>3</a:t>
            </a:r>
            <a:r>
              <a:rPr kumimoji="1" lang="ja-JP" altLang="en-US" dirty="0" err="1"/>
              <a:t>つの</a:t>
            </a:r>
            <a:r>
              <a:rPr kumimoji="1" lang="ja-JP" altLang="en-US" dirty="0"/>
              <a:t>色に分けて考えます。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54A1E0-714E-440B-B786-0C1B919A5C01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09583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初めは、赤。赤の巻のはじまり、はじまり。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54A1E0-714E-440B-B786-0C1B919A5C01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05227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ロボットちゃんとおわん</a:t>
            </a:r>
            <a:r>
              <a:rPr kumimoji="1" lang="ja-JP" altLang="en-US" dirty="0" err="1"/>
              <a:t>くんが</a:t>
            </a:r>
            <a:r>
              <a:rPr kumimoji="1" lang="ja-JP" altLang="en-US" dirty="0"/>
              <a:t>でてきました。どうしたのかな。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（それぞれセリフを読んで進めていきます）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54A1E0-714E-440B-B786-0C1B919A5C01}" type="slidenum">
              <a:rPr lang="ja-JP" altLang="en-US" smtClean="0"/>
              <a:pPr>
                <a:defRPr/>
              </a:pPr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05148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いま、ロボットちゃんはどうしましたか。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からっぽの体の中に部品をいれたら、げんきに走れるようになりましたね。</a:t>
            </a:r>
            <a:endParaRPr kumimoji="1" lang="en-US" altLang="ja-JP" dirty="0"/>
          </a:p>
          <a:p>
            <a:r>
              <a:rPr kumimoji="1" lang="ja-JP" altLang="en-US" dirty="0"/>
              <a:t>では、ロボットちゃんの部品にあたるのは、人間だと何でしょう。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54A1E0-714E-440B-B786-0C1B919A5C01}" type="slidenum">
              <a:rPr lang="ja-JP" altLang="en-US" smtClean="0"/>
              <a:pPr>
                <a:defRPr/>
              </a:pPr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6118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4B384-7DB8-4F35-9318-8C6BF0BA08A4}" type="datetimeFigureOut">
              <a:rPr lang="ja-JP" altLang="en-US"/>
              <a:pPr>
                <a:defRPr/>
              </a:pPr>
              <a:t>2020/10/30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F8339-A276-4CBE-8193-6A5654BF6C5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8" name="テキスト ボックス 7"/>
          <p:cNvSpPr txBox="1"/>
          <p:nvPr userDrawn="1"/>
        </p:nvSpPr>
        <p:spPr>
          <a:xfrm>
            <a:off x="5005505" y="6627168"/>
            <a:ext cx="41254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9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©</a:t>
            </a:r>
            <a:r>
              <a:rPr kumimoji="1" lang="ja-JP" altLang="en-US" sz="9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ネスレ ヘルシーキッズ プログラム　無断転載・無断改変を禁止します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6EE520F7-89B3-4BD7-8F0A-95E5470CA6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496" y="34815"/>
            <a:ext cx="1152128" cy="4927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BFB05-F9A9-4E6A-948E-187CBA25A626}" type="datetimeFigureOut">
              <a:rPr lang="ja-JP" altLang="en-US"/>
              <a:pPr>
                <a:defRPr/>
              </a:pPr>
              <a:t>2020/10/30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9E5BB-1A15-4398-B4BA-23575179137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568DC-0505-45CD-AF6D-DA54B609BC4A}" type="datetimeFigureOut">
              <a:rPr lang="ja-JP" altLang="en-US"/>
              <a:pPr>
                <a:defRPr/>
              </a:pPr>
              <a:t>2020/10/30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2C1E0-F402-4EF2-8528-0D1EB204005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EB9E8-1D91-4485-A30D-C0280F6D3BAD}" type="datetimeFigureOut">
              <a:rPr lang="ja-JP" altLang="en-US"/>
              <a:pPr>
                <a:defRPr/>
              </a:pPr>
              <a:t>2020/10/30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947A9-43D8-4B12-B1C9-2DAEE591F89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8" name="テキスト ボックス 7"/>
          <p:cNvSpPr txBox="1"/>
          <p:nvPr userDrawn="1"/>
        </p:nvSpPr>
        <p:spPr>
          <a:xfrm>
            <a:off x="5005505" y="6627168"/>
            <a:ext cx="41254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9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©</a:t>
            </a:r>
            <a:r>
              <a:rPr kumimoji="1" lang="ja-JP" altLang="en-US" sz="9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ネスレ ヘルシーキッズ プログラム　無断転載・無断改変を禁止します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B9F7C0C-B977-4D82-9295-ACD8FE84E3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496" y="34815"/>
            <a:ext cx="1152128" cy="4927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7ADC5-CC06-492E-B0A5-E78C623040D5}" type="datetimeFigureOut">
              <a:rPr lang="ja-JP" altLang="en-US"/>
              <a:pPr>
                <a:defRPr/>
              </a:pPr>
              <a:t>2020/10/30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AB80F-027D-4EF8-A51D-67F790FC8E4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8" name="テキスト ボックス 7"/>
          <p:cNvSpPr txBox="1"/>
          <p:nvPr userDrawn="1"/>
        </p:nvSpPr>
        <p:spPr>
          <a:xfrm>
            <a:off x="5005505" y="6627168"/>
            <a:ext cx="41254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9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©</a:t>
            </a:r>
            <a:r>
              <a:rPr kumimoji="1" lang="ja-JP" altLang="en-US" sz="9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ネスレ ヘルシーキッズ プログラム　無断転載・無断改変を禁止します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AB7AD00-51D9-4D4B-AF83-9A90D69807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496" y="34815"/>
            <a:ext cx="1152128" cy="4927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054C0-0B7C-4329-A33E-9EB9B0F97AF3}" type="datetimeFigureOut">
              <a:rPr lang="ja-JP" altLang="en-US"/>
              <a:pPr>
                <a:defRPr/>
              </a:pPr>
              <a:t>2020/10/30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D06DF-85EA-437F-A0F9-86840BE11F2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9" name="テキスト ボックス 8"/>
          <p:cNvSpPr txBox="1"/>
          <p:nvPr userDrawn="1"/>
        </p:nvSpPr>
        <p:spPr>
          <a:xfrm>
            <a:off x="5005505" y="6627168"/>
            <a:ext cx="41254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9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©</a:t>
            </a:r>
            <a:r>
              <a:rPr kumimoji="1" lang="ja-JP" altLang="en-US" sz="9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ネスレ ヘルシーキッズ プログラム　無断転載・無断改変を禁止します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488EC93-E9DA-4868-A146-9BEE65AC48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496" y="34815"/>
            <a:ext cx="1152128" cy="4927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FE6E7-B0B3-4201-B54D-306351BFA9C8}" type="datetimeFigureOut">
              <a:rPr lang="ja-JP" altLang="en-US"/>
              <a:pPr>
                <a:defRPr/>
              </a:pPr>
              <a:t>2020/10/30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1B89E-5E91-4E9F-83CE-547EC788EBB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11" name="テキスト ボックス 10"/>
          <p:cNvSpPr txBox="1"/>
          <p:nvPr userDrawn="1"/>
        </p:nvSpPr>
        <p:spPr>
          <a:xfrm>
            <a:off x="5005505" y="6627168"/>
            <a:ext cx="41254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9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©</a:t>
            </a:r>
            <a:r>
              <a:rPr kumimoji="1" lang="ja-JP" altLang="en-US" sz="9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ネスレ ヘルシーキッズ プログラム　無断転載・無断改変を禁止します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E25C105F-7D1D-4123-84A8-BA204041F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496" y="34815"/>
            <a:ext cx="1152128" cy="4927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8CC91-E23A-4B96-BE65-355F66A9186E}" type="datetimeFigureOut">
              <a:rPr lang="ja-JP" altLang="en-US"/>
              <a:pPr>
                <a:defRPr/>
              </a:pPr>
              <a:t>2020/10/30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E3A43-1213-43D8-B307-E808A2166BC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7" name="テキスト ボックス 6"/>
          <p:cNvSpPr txBox="1"/>
          <p:nvPr userDrawn="1"/>
        </p:nvSpPr>
        <p:spPr>
          <a:xfrm>
            <a:off x="5005505" y="6627168"/>
            <a:ext cx="41254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9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©</a:t>
            </a:r>
            <a:r>
              <a:rPr kumimoji="1" lang="ja-JP" altLang="en-US" sz="9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ネスレ ヘルシーキッズ プログラム　無断転載・無断改変を禁止します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6D063C2-4CFA-411B-ABDE-7E3001DF66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496" y="34815"/>
            <a:ext cx="1152128" cy="4927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FF871-267A-4F8B-9976-A08CA8908474}" type="datetimeFigureOut">
              <a:rPr lang="ja-JP" altLang="en-US"/>
              <a:pPr>
                <a:defRPr/>
              </a:pPr>
              <a:t>2020/10/30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B6F94-C617-487E-85AE-AFCC8871074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 userDrawn="1"/>
        </p:nvSpPr>
        <p:spPr>
          <a:xfrm>
            <a:off x="5005505" y="6627168"/>
            <a:ext cx="41254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9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©</a:t>
            </a:r>
            <a:r>
              <a:rPr kumimoji="1" lang="ja-JP" altLang="en-US" sz="9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ネスレ ヘルシーキッズ プログラム　無断転載・無断改変を禁止します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906BD-D803-4E78-B5EC-34B287FCEA4B}" type="datetimeFigureOut">
              <a:rPr lang="ja-JP" altLang="en-US"/>
              <a:pPr>
                <a:defRPr/>
              </a:pPr>
              <a:t>2020/10/30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B6478-8468-40E0-AA02-BE1D81772BD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8" name="テキスト ボックス 7"/>
          <p:cNvSpPr txBox="1"/>
          <p:nvPr userDrawn="1"/>
        </p:nvSpPr>
        <p:spPr>
          <a:xfrm>
            <a:off x="5005505" y="6627168"/>
            <a:ext cx="41254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9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©</a:t>
            </a:r>
            <a:r>
              <a:rPr kumimoji="1" lang="ja-JP" altLang="en-US" sz="9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ネスレ ヘルシーキッズ プログラム　無断転載・無断改変を禁止します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3F0A5-E6F5-4E47-B72A-8D3E8BF8A6DE}" type="datetimeFigureOut">
              <a:rPr lang="ja-JP" altLang="en-US"/>
              <a:pPr>
                <a:defRPr/>
              </a:pPr>
              <a:t>2020/10/30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00B7A-402C-43DE-97C2-D6EBF39CE83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8" name="テキスト ボックス 7"/>
          <p:cNvSpPr txBox="1"/>
          <p:nvPr userDrawn="1"/>
        </p:nvSpPr>
        <p:spPr>
          <a:xfrm>
            <a:off x="5005505" y="6627168"/>
            <a:ext cx="41254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9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©</a:t>
            </a:r>
            <a:r>
              <a:rPr kumimoji="1" lang="ja-JP" altLang="en-US" sz="9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ネスレ ヘルシーキッズ プログラム　無断転載・無断改変を禁止します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4D17132-6CBC-4EA6-8C08-E59138132C63}" type="datetimeFigureOut">
              <a:rPr lang="ja-JP" altLang="en-US"/>
              <a:pPr>
                <a:defRPr/>
              </a:pPr>
              <a:t>2020/10/30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A6FC228-507B-4511-8346-2D4C444C23A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0.png"/><Relationship Id="rId18" Type="http://schemas.openxmlformats.org/officeDocument/2006/relationships/image" Target="../media/image12.PNG"/><Relationship Id="rId3" Type="http://schemas.openxmlformats.org/officeDocument/2006/relationships/image" Target="../media/image62.jpeg"/><Relationship Id="rId7" Type="http://schemas.openxmlformats.org/officeDocument/2006/relationships/image" Target="../media/image65.jpeg"/><Relationship Id="rId12" Type="http://schemas.openxmlformats.org/officeDocument/2006/relationships/image" Target="../media/image67.png"/><Relationship Id="rId17" Type="http://schemas.openxmlformats.org/officeDocument/2006/relationships/image" Target="../media/image68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11" Type="http://schemas.openxmlformats.org/officeDocument/2006/relationships/image" Target="../media/image66.png"/><Relationship Id="rId5" Type="http://schemas.openxmlformats.org/officeDocument/2006/relationships/image" Target="../media/image63.PNG"/><Relationship Id="rId15" Type="http://schemas.openxmlformats.org/officeDocument/2006/relationships/image" Target="../media/image29.png"/><Relationship Id="rId10" Type="http://schemas.openxmlformats.org/officeDocument/2006/relationships/image" Target="../media/image34.PNG"/><Relationship Id="rId19" Type="http://schemas.openxmlformats.org/officeDocument/2006/relationships/image" Target="../media/image69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1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67.png"/><Relationship Id="rId18" Type="http://schemas.openxmlformats.org/officeDocument/2006/relationships/image" Target="../media/image33.PNG"/><Relationship Id="rId3" Type="http://schemas.openxmlformats.org/officeDocument/2006/relationships/image" Target="../media/image79.PNG"/><Relationship Id="rId7" Type="http://schemas.openxmlformats.org/officeDocument/2006/relationships/image" Target="../media/image82.png"/><Relationship Id="rId12" Type="http://schemas.openxmlformats.org/officeDocument/2006/relationships/image" Target="../media/image66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2.PNG"/><Relationship Id="rId20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85.jpeg"/><Relationship Id="rId5" Type="http://schemas.openxmlformats.org/officeDocument/2006/relationships/image" Target="../media/image80.jpeg"/><Relationship Id="rId15" Type="http://schemas.openxmlformats.org/officeDocument/2006/relationships/image" Target="../media/image17.PNG"/><Relationship Id="rId10" Type="http://schemas.openxmlformats.org/officeDocument/2006/relationships/image" Target="../media/image84.jpeg"/><Relationship Id="rId19" Type="http://schemas.openxmlformats.org/officeDocument/2006/relationships/image" Target="../media/image86.jpeg"/><Relationship Id="rId4" Type="http://schemas.openxmlformats.org/officeDocument/2006/relationships/image" Target="../media/image62.jpeg"/><Relationship Id="rId9" Type="http://schemas.openxmlformats.org/officeDocument/2006/relationships/image" Target="../media/image15.PNG"/><Relationship Id="rId1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25.png"/><Relationship Id="rId18" Type="http://schemas.openxmlformats.org/officeDocument/2006/relationships/image" Target="../media/image96.PNG"/><Relationship Id="rId3" Type="http://schemas.openxmlformats.org/officeDocument/2006/relationships/image" Target="../media/image69.PNG"/><Relationship Id="rId7" Type="http://schemas.openxmlformats.org/officeDocument/2006/relationships/image" Target="../media/image82.png"/><Relationship Id="rId12" Type="http://schemas.openxmlformats.org/officeDocument/2006/relationships/image" Target="../media/image66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95.PNG"/><Relationship Id="rId20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85.jpeg"/><Relationship Id="rId5" Type="http://schemas.openxmlformats.org/officeDocument/2006/relationships/image" Target="../media/image62.jpeg"/><Relationship Id="rId15" Type="http://schemas.openxmlformats.org/officeDocument/2006/relationships/image" Target="../media/image33.PNG"/><Relationship Id="rId10" Type="http://schemas.openxmlformats.org/officeDocument/2006/relationships/image" Target="../media/image84.jpeg"/><Relationship Id="rId19" Type="http://schemas.openxmlformats.org/officeDocument/2006/relationships/image" Target="../media/image12.PNG"/><Relationship Id="rId4" Type="http://schemas.openxmlformats.org/officeDocument/2006/relationships/image" Target="../media/image79.PNG"/><Relationship Id="rId9" Type="http://schemas.openxmlformats.org/officeDocument/2006/relationships/image" Target="../media/image15.PNG"/><Relationship Id="rId1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84.jpeg"/><Relationship Id="rId18" Type="http://schemas.openxmlformats.org/officeDocument/2006/relationships/image" Target="../media/image13.PNG"/><Relationship Id="rId3" Type="http://schemas.openxmlformats.org/officeDocument/2006/relationships/image" Target="../media/image99.png"/><Relationship Id="rId21" Type="http://schemas.openxmlformats.org/officeDocument/2006/relationships/image" Target="../media/image17.PNG"/><Relationship Id="rId7" Type="http://schemas.openxmlformats.org/officeDocument/2006/relationships/image" Target="../media/image81.png"/><Relationship Id="rId12" Type="http://schemas.openxmlformats.org/officeDocument/2006/relationships/image" Target="../media/image15.PNG"/><Relationship Id="rId17" Type="http://schemas.openxmlformats.org/officeDocument/2006/relationships/image" Target="../media/image95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33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83.PNG"/><Relationship Id="rId5" Type="http://schemas.openxmlformats.org/officeDocument/2006/relationships/image" Target="../media/image101.jpeg"/><Relationship Id="rId15" Type="http://schemas.openxmlformats.org/officeDocument/2006/relationships/image" Target="../media/image25.png"/><Relationship Id="rId10" Type="http://schemas.openxmlformats.org/officeDocument/2006/relationships/image" Target="../media/image82.png"/><Relationship Id="rId19" Type="http://schemas.openxmlformats.org/officeDocument/2006/relationships/image" Target="../media/image96.PNG"/><Relationship Id="rId4" Type="http://schemas.openxmlformats.org/officeDocument/2006/relationships/image" Target="../media/image100.jpeg"/><Relationship Id="rId9" Type="http://schemas.openxmlformats.org/officeDocument/2006/relationships/image" Target="../media/image62.jpeg"/><Relationship Id="rId14" Type="http://schemas.openxmlformats.org/officeDocument/2006/relationships/image" Target="../media/image8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34" Type="http://schemas.openxmlformats.org/officeDocument/2006/relationships/image" Target="../media/image4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3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32" Type="http://schemas.openxmlformats.org/officeDocument/2006/relationships/image" Target="../media/image39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31" Type="http://schemas.openxmlformats.org/officeDocument/2006/relationships/image" Target="../media/image38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Relationship Id="rId8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83093" y="2283259"/>
            <a:ext cx="4489482" cy="1919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850" y="3891641"/>
            <a:ext cx="2952006" cy="256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8385" y="3717032"/>
            <a:ext cx="3232340" cy="287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タイトル 1"/>
          <p:cNvSpPr>
            <a:spLocks noGrp="1"/>
          </p:cNvSpPr>
          <p:nvPr>
            <p:ph type="ctrTitle"/>
          </p:nvPr>
        </p:nvSpPr>
        <p:spPr>
          <a:xfrm>
            <a:off x="760413" y="2348880"/>
            <a:ext cx="7772400" cy="1109663"/>
          </a:xfrm>
        </p:spPr>
        <p:txBody>
          <a:bodyPr rtlCol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3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「食べもののはたらき」を学ぼう</a:t>
            </a:r>
            <a:br>
              <a:rPr lang="en-US" altLang="ja-JP" sz="33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</a:br>
            <a:r>
              <a:rPr lang="ja-JP" altLang="en-US" sz="13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えいよう　　　　　　　　　　　　　　　　　　　　　　　　　　　　げんき</a:t>
            </a:r>
            <a:br>
              <a:rPr lang="en-US" altLang="ja-JP" sz="16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</a:br>
            <a:r>
              <a:rPr lang="ja-JP" altLang="en-US" sz="60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栄養、からだ、元気</a:t>
            </a:r>
          </a:p>
        </p:txBody>
      </p:sp>
      <p:sp>
        <p:nvSpPr>
          <p:cNvPr id="7" name="円/楕円 6"/>
          <p:cNvSpPr/>
          <p:nvPr/>
        </p:nvSpPr>
        <p:spPr>
          <a:xfrm>
            <a:off x="8172400" y="260648"/>
            <a:ext cx="648072" cy="23385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3C9E155-BEC2-4DFE-B3E4-BD9E6BF425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0" y="6645291"/>
            <a:ext cx="3298222" cy="1889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42"/>
    </mc:Choice>
    <mc:Fallback xmlns="">
      <p:transition spd="slow" advTm="110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0052 3.33333E-6 L 0.00052 -0.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円/楕円 9"/>
          <p:cNvSpPr/>
          <p:nvPr/>
        </p:nvSpPr>
        <p:spPr>
          <a:xfrm>
            <a:off x="8172400" y="260648"/>
            <a:ext cx="648072" cy="23385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7" name="グループ化 16"/>
          <p:cNvGrpSpPr/>
          <p:nvPr/>
        </p:nvGrpSpPr>
        <p:grpSpPr>
          <a:xfrm>
            <a:off x="9396536" y="-2043608"/>
            <a:ext cx="5106090" cy="2816067"/>
            <a:chOff x="1193822" y="104536"/>
            <a:chExt cx="5106090" cy="2816067"/>
          </a:xfrm>
        </p:grpSpPr>
        <p:grpSp>
          <p:nvGrpSpPr>
            <p:cNvPr id="18" name="グループ化 9"/>
            <p:cNvGrpSpPr/>
            <p:nvPr/>
          </p:nvGrpSpPr>
          <p:grpSpPr>
            <a:xfrm>
              <a:off x="1193822" y="104536"/>
              <a:ext cx="5106090" cy="2816067"/>
              <a:chOff x="-829451" y="896624"/>
              <a:chExt cx="5106090" cy="2816067"/>
            </a:xfrm>
          </p:grpSpPr>
          <p:pic>
            <p:nvPicPr>
              <p:cNvPr id="22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829451" y="1129084"/>
                <a:ext cx="2955911" cy="25836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3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756639" y="896624"/>
                <a:ext cx="2520000" cy="1956050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9" name="円/楕円 18"/>
            <p:cNvSpPr/>
            <p:nvPr/>
          </p:nvSpPr>
          <p:spPr>
            <a:xfrm>
              <a:off x="4932040" y="1628800"/>
              <a:ext cx="288032" cy="25187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2555776" y="1700808"/>
            <a:ext cx="3859247" cy="1723549"/>
            <a:chOff x="362625" y="1844675"/>
            <a:chExt cx="3859247" cy="1723549"/>
          </a:xfrm>
        </p:grpSpPr>
        <p:sp>
          <p:nvSpPr>
            <p:cNvPr id="8" name="正方形/長方形 7"/>
            <p:cNvSpPr>
              <a:spLocks noChangeArrowheads="1"/>
            </p:cNvSpPr>
            <p:nvPr/>
          </p:nvSpPr>
          <p:spPr bwMode="auto">
            <a:xfrm>
              <a:off x="362625" y="1844675"/>
              <a:ext cx="3057247" cy="1723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3200" b="1" dirty="0">
                  <a:solidFill>
                    <a:schemeClr val="accent2"/>
                  </a:solidFill>
                  <a:latin typeface="メイリオ" pitchFamily="50" charset="-128"/>
                  <a:ea typeface="メイリオ" pitchFamily="50" charset="-128"/>
                </a:rPr>
                <a:t>ありがとう。</a:t>
              </a:r>
              <a:endParaRPr lang="en-US" altLang="ja-JP" sz="3200" b="1" dirty="0">
                <a:solidFill>
                  <a:schemeClr val="accent2"/>
                </a:solidFill>
                <a:latin typeface="メイリオ" pitchFamily="50" charset="-128"/>
                <a:ea typeface="メイリオ" pitchFamily="50" charset="-128"/>
              </a:endParaRPr>
            </a:p>
            <a:p>
              <a:r>
                <a:rPr lang="ja-JP" altLang="en-US" sz="3200" b="1" dirty="0" err="1">
                  <a:solidFill>
                    <a:schemeClr val="accent2"/>
                  </a:solidFill>
                  <a:latin typeface="メイリオ" pitchFamily="50" charset="-128"/>
                  <a:ea typeface="メイリオ" pitchFamily="50" charset="-128"/>
                </a:rPr>
                <a:t>びゅんびゅん</a:t>
              </a:r>
              <a:r>
                <a:rPr lang="ja-JP" altLang="en-US" sz="3200" b="1" dirty="0">
                  <a:solidFill>
                    <a:schemeClr val="accent2"/>
                  </a:solidFill>
                  <a:latin typeface="メイリオ" pitchFamily="50" charset="-128"/>
                  <a:ea typeface="メイリオ" pitchFamily="50" charset="-128"/>
                </a:rPr>
                <a:t>、</a:t>
              </a:r>
              <a:endParaRPr lang="en-US" altLang="ja-JP" sz="3200" b="1" dirty="0">
                <a:solidFill>
                  <a:schemeClr val="accent2"/>
                </a:solidFill>
                <a:latin typeface="メイリオ" pitchFamily="50" charset="-128"/>
                <a:ea typeface="メイリオ" pitchFamily="50" charset="-128"/>
              </a:endParaRPr>
            </a:p>
            <a:p>
              <a:endParaRPr lang="en-US" altLang="ja-JP" sz="1000" b="1" dirty="0">
                <a:solidFill>
                  <a:schemeClr val="accent2"/>
                </a:solidFill>
                <a:latin typeface="メイリオ" pitchFamily="50" charset="-128"/>
                <a:ea typeface="メイリオ" pitchFamily="50" charset="-128"/>
              </a:endParaRPr>
            </a:p>
            <a:p>
              <a:r>
                <a:rPr lang="ja-JP" altLang="en-US" sz="3200" b="1" dirty="0">
                  <a:solidFill>
                    <a:schemeClr val="accent2"/>
                  </a:solidFill>
                  <a:latin typeface="メイリオ" pitchFamily="50" charset="-128"/>
                  <a:ea typeface="メイリオ" pitchFamily="50" charset="-128"/>
                </a:rPr>
                <a:t>走れるよ。</a:t>
              </a: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456422" y="2825047"/>
              <a:ext cx="3765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solidFill>
                    <a:srgbClr val="C00000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はし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15069 0.09514 L -1.59427 1.1307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188" y="5178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xit" presetSubtype="1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-36512" y="1916832"/>
            <a:ext cx="9252519" cy="1440160"/>
          </a:xfrm>
          <a:noFill/>
        </p:spPr>
        <p:txBody>
          <a:bodyPr/>
          <a:lstStyle/>
          <a:p>
            <a:pPr eaLnBrk="1" hangingPunct="1"/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ロボットちゃんの部品、</a:t>
            </a:r>
            <a:br>
              <a:rPr lang="en-US" altLang="ja-JP" dirty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人間だったらなんだろう？</a:t>
            </a:r>
          </a:p>
        </p:txBody>
      </p:sp>
      <p:grpSp>
        <p:nvGrpSpPr>
          <p:cNvPr id="5" name="グループ化 3"/>
          <p:cNvGrpSpPr>
            <a:grpSpLocks/>
          </p:cNvGrpSpPr>
          <p:nvPr/>
        </p:nvGrpSpPr>
        <p:grpSpPr bwMode="auto">
          <a:xfrm>
            <a:off x="2411760" y="3573016"/>
            <a:ext cx="4581844" cy="2773811"/>
            <a:chOff x="4162024" y="4509120"/>
            <a:chExt cx="3429376" cy="2075130"/>
          </a:xfrm>
        </p:grpSpPr>
        <p:pic>
          <p:nvPicPr>
            <p:cNvPr id="9222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62024" y="4864475"/>
              <a:ext cx="1952625" cy="1719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223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372200" y="4509120"/>
              <a:ext cx="1219200" cy="18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テキスト ボックス 7"/>
          <p:cNvSpPr txBox="1"/>
          <p:nvPr/>
        </p:nvSpPr>
        <p:spPr>
          <a:xfrm>
            <a:off x="5913258" y="1844824"/>
            <a:ext cx="2043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ぶひん</a:t>
            </a:r>
            <a:endParaRPr kumimoji="1" lang="ja-JP" altLang="en-US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63688" y="2535596"/>
            <a:ext cx="2043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にんげん</a:t>
            </a:r>
          </a:p>
        </p:txBody>
      </p:sp>
      <p:sp>
        <p:nvSpPr>
          <p:cNvPr id="11" name="円/楕円 10"/>
          <p:cNvSpPr/>
          <p:nvPr/>
        </p:nvSpPr>
        <p:spPr>
          <a:xfrm>
            <a:off x="8172400" y="260648"/>
            <a:ext cx="648072" cy="23385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9352" y="3717032"/>
            <a:ext cx="2498487" cy="302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" name="グループ化 14"/>
          <p:cNvGrpSpPr/>
          <p:nvPr/>
        </p:nvGrpSpPr>
        <p:grpSpPr>
          <a:xfrm>
            <a:off x="7380312" y="5563482"/>
            <a:ext cx="522581" cy="432048"/>
            <a:chOff x="6553266" y="4005064"/>
            <a:chExt cx="1045162" cy="864096"/>
          </a:xfrm>
        </p:grpSpPr>
        <p:sp>
          <p:nvSpPr>
            <p:cNvPr id="12" name="円/楕円 11"/>
            <p:cNvSpPr/>
            <p:nvPr/>
          </p:nvSpPr>
          <p:spPr>
            <a:xfrm>
              <a:off x="7201338" y="4509120"/>
              <a:ext cx="397090" cy="360040"/>
            </a:xfrm>
            <a:prstGeom prst="ellipse">
              <a:avLst/>
            </a:prstGeom>
            <a:solidFill>
              <a:srgbClr val="00CC66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6553266" y="4509120"/>
              <a:ext cx="397090" cy="3600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6841298" y="4005064"/>
              <a:ext cx="397090" cy="36004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251520" y="119960"/>
            <a:ext cx="8352928" cy="6405384"/>
            <a:chOff x="-190815" y="-24056"/>
            <a:chExt cx="8651247" cy="6687082"/>
          </a:xfrm>
        </p:grpSpPr>
        <p:pic>
          <p:nvPicPr>
            <p:cNvPr id="20482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99"/>
            <a:stretch/>
          </p:blipFill>
          <p:spPr bwMode="auto">
            <a:xfrm>
              <a:off x="1479518" y="-24056"/>
              <a:ext cx="4820674" cy="66870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円形吹き出し 2"/>
            <p:cNvSpPr/>
            <p:nvPr/>
          </p:nvSpPr>
          <p:spPr>
            <a:xfrm>
              <a:off x="6156176" y="236591"/>
              <a:ext cx="1630758" cy="936104"/>
            </a:xfrm>
            <a:prstGeom prst="wedgeEllipseCallout">
              <a:avLst>
                <a:gd name="adj1" fmla="val -174214"/>
                <a:gd name="adj2" fmla="val -8240"/>
              </a:avLst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ja-JP" altLang="en-US" sz="1200" b="1" dirty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のう</a:t>
              </a:r>
              <a:endParaRPr lang="en-US" altLang="ja-JP" sz="1200" b="1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algn="ctr"/>
              <a:r>
                <a:rPr lang="ja-JP" altLang="en-US" sz="3600" b="1" dirty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脳</a:t>
              </a:r>
              <a:endParaRPr lang="en-US" altLang="ja-JP" sz="1600" b="1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7" name="円形吹き出し 6"/>
            <p:cNvSpPr/>
            <p:nvPr/>
          </p:nvSpPr>
          <p:spPr>
            <a:xfrm>
              <a:off x="395536" y="2396831"/>
              <a:ext cx="1669617" cy="1152128"/>
            </a:xfrm>
            <a:prstGeom prst="wedgeEllipseCallout">
              <a:avLst>
                <a:gd name="adj1" fmla="val 133061"/>
                <a:gd name="adj2" fmla="val -40684"/>
              </a:avLst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ja-JP" altLang="en-US" sz="1200" b="1" dirty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しんぞう</a:t>
              </a:r>
              <a:r>
                <a:rPr lang="ja-JP" altLang="en-US" sz="3200" b="1" dirty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心臓</a:t>
              </a:r>
              <a:endParaRPr lang="en-US" altLang="ja-JP" sz="3200" b="1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8" name="円形吹き出し 7"/>
            <p:cNvSpPr/>
            <p:nvPr/>
          </p:nvSpPr>
          <p:spPr>
            <a:xfrm>
              <a:off x="1031681" y="4413055"/>
              <a:ext cx="1525601" cy="1080120"/>
            </a:xfrm>
            <a:prstGeom prst="wedgeEllipseCallout">
              <a:avLst>
                <a:gd name="adj1" fmla="val 86012"/>
                <a:gd name="adj2" fmla="val 22989"/>
              </a:avLst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ja-JP" altLang="en-US" sz="1200" b="1" dirty="0" err="1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ほね</a:t>
              </a:r>
              <a:endParaRPr lang="en-US" altLang="ja-JP" sz="1200" b="1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algn="ctr"/>
              <a:r>
                <a:rPr lang="ja-JP" altLang="en-US" sz="3600" b="1" dirty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骨</a:t>
              </a:r>
              <a:endParaRPr lang="en-US" altLang="ja-JP" sz="3600" b="1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0" name="円形吹き出し 9"/>
            <p:cNvSpPr/>
            <p:nvPr/>
          </p:nvSpPr>
          <p:spPr>
            <a:xfrm>
              <a:off x="-190815" y="573868"/>
              <a:ext cx="3250647" cy="1415204"/>
            </a:xfrm>
            <a:prstGeom prst="wedgeEllipseCallout">
              <a:avLst>
                <a:gd name="adj1" fmla="val 45763"/>
                <a:gd name="adj2" fmla="val 51810"/>
              </a:avLst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ja-JP" altLang="en-US" sz="1200" b="1" dirty="0" err="1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けつえ</a:t>
              </a:r>
              <a:r>
                <a:rPr lang="ja-JP" altLang="en-US" sz="1200" b="1" dirty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き  　　けっかん</a:t>
              </a:r>
            </a:p>
            <a:p>
              <a:pPr algn="ctr"/>
              <a:r>
                <a:rPr kumimoji="1" lang="ja-JP" altLang="en-US" sz="3200" b="1" dirty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血液</a:t>
              </a:r>
              <a:r>
                <a:rPr lang="en-US" altLang="ja-JP" sz="3200" b="1" dirty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/</a:t>
              </a:r>
              <a:r>
                <a:rPr lang="ja-JP" altLang="en-US" sz="3200" b="1" dirty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血管</a:t>
              </a:r>
              <a:endParaRPr lang="en-US" altLang="ja-JP" sz="3200" b="1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9" name="円形吹き出し 8"/>
            <p:cNvSpPr/>
            <p:nvPr/>
          </p:nvSpPr>
          <p:spPr>
            <a:xfrm>
              <a:off x="4433127" y="2444565"/>
              <a:ext cx="1366418" cy="1512168"/>
            </a:xfrm>
            <a:prstGeom prst="wedgeEllipseCallout">
              <a:avLst>
                <a:gd name="adj1" fmla="val -75823"/>
                <a:gd name="adj2" fmla="val 34348"/>
              </a:avLst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r>
                <a:rPr lang="ja-JP" altLang="en-US" sz="1200" b="1" dirty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  いちょう</a:t>
              </a:r>
            </a:p>
            <a:p>
              <a:pPr algn="ctr"/>
              <a:r>
                <a:rPr lang="ja-JP" altLang="en-US" sz="2800" b="1" dirty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胃腸</a:t>
              </a:r>
              <a:endParaRPr lang="en-US" altLang="ja-JP" sz="2800" b="1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1" name="円形吹き出し 10"/>
            <p:cNvSpPr/>
            <p:nvPr/>
          </p:nvSpPr>
          <p:spPr>
            <a:xfrm>
              <a:off x="6372200" y="1460727"/>
              <a:ext cx="2088232" cy="1080120"/>
            </a:xfrm>
            <a:prstGeom prst="wedgeEllipseCallout">
              <a:avLst>
                <a:gd name="adj1" fmla="val -113275"/>
                <a:gd name="adj2" fmla="val -19589"/>
              </a:avLst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ja-JP" altLang="en-US" sz="1200" b="1" dirty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きんにく</a:t>
              </a:r>
            </a:p>
            <a:p>
              <a:pPr algn="ctr"/>
              <a:r>
                <a:rPr lang="ja-JP" altLang="en-US" sz="3200" b="1" dirty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筋肉</a:t>
              </a:r>
              <a:endParaRPr lang="en-US" altLang="ja-JP" sz="3200" b="1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grpSp>
          <p:nvGrpSpPr>
            <p:cNvPr id="2" name="グループ化 1"/>
            <p:cNvGrpSpPr/>
            <p:nvPr/>
          </p:nvGrpSpPr>
          <p:grpSpPr>
            <a:xfrm>
              <a:off x="4860032" y="4413055"/>
              <a:ext cx="1656184" cy="1296144"/>
              <a:chOff x="4860032" y="4437112"/>
              <a:chExt cx="1656184" cy="1296144"/>
            </a:xfrm>
          </p:grpSpPr>
          <p:sp>
            <p:nvSpPr>
              <p:cNvPr id="16" name="円形吹き出し 15"/>
              <p:cNvSpPr/>
              <p:nvPr/>
            </p:nvSpPr>
            <p:spPr>
              <a:xfrm>
                <a:off x="4860032" y="4437112"/>
                <a:ext cx="1656184" cy="1296144"/>
              </a:xfrm>
              <a:prstGeom prst="wedgeEllipseCallout">
                <a:avLst>
                  <a:gd name="adj1" fmla="val -68857"/>
                  <a:gd name="adj2" fmla="val 2486"/>
                </a:avLst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kumimoji="1" lang="ja-JP" altLang="en-US" sz="1600" b="1" dirty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17" name="正方形/長方形 16"/>
              <p:cNvSpPr/>
              <p:nvPr/>
            </p:nvSpPr>
            <p:spPr>
              <a:xfrm>
                <a:off x="4860032" y="4725144"/>
                <a:ext cx="165618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ja-JP" altLang="en-US" sz="1200" b="1" dirty="0">
                    <a:solidFill>
                      <a:prstClr val="black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　　　 </a:t>
                </a:r>
                <a:r>
                  <a:rPr lang="ja-JP" altLang="en-US" sz="1200" b="1" dirty="0" err="1">
                    <a:solidFill>
                      <a:prstClr val="black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ひ</a:t>
                </a:r>
                <a:endParaRPr lang="en-US" altLang="ja-JP" sz="1200" b="1" dirty="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  <a:p>
                <a:pPr lvl="0" algn="ctr"/>
                <a:r>
                  <a:rPr lang="ja-JP" altLang="en-US" sz="2800" b="1" dirty="0">
                    <a:solidFill>
                      <a:prstClr val="black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皮</a:t>
                </a:r>
                <a:r>
                  <a:rPr lang="ja-JP" altLang="en-US" sz="2800" b="1" dirty="0" err="1">
                    <a:solidFill>
                      <a:prstClr val="black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ふ</a:t>
                </a:r>
                <a:endParaRPr lang="en-US" altLang="ja-JP" sz="2800" b="1" dirty="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</p:grpSp>
      </p:grpSp>
      <p:sp>
        <p:nvSpPr>
          <p:cNvPr id="19" name="円/楕円 18"/>
          <p:cNvSpPr/>
          <p:nvPr/>
        </p:nvSpPr>
        <p:spPr>
          <a:xfrm>
            <a:off x="8172400" y="260648"/>
            <a:ext cx="648072" cy="23385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228184" y="2808456"/>
            <a:ext cx="29075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600" b="1" dirty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からだを</a:t>
            </a:r>
            <a:endParaRPr kumimoji="1" lang="en-US" altLang="ja-JP" sz="2600" b="1" dirty="0">
              <a:solidFill>
                <a:srgbClr val="00206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kumimoji="1" lang="ja-JP" altLang="en-US" sz="2600" b="1" dirty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つくっているのはなにかな？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タイトル 1"/>
          <p:cNvSpPr txBox="1">
            <a:spLocks/>
          </p:cNvSpPr>
          <p:nvPr/>
        </p:nvSpPr>
        <p:spPr bwMode="auto">
          <a:xfrm>
            <a:off x="222376" y="269776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からだをつくる食べもの</a:t>
            </a:r>
            <a:br>
              <a:rPr lang="en-US" altLang="ja-JP" dirty="0">
                <a:latin typeface="HGP創英角ｺﾞｼｯｸUB" pitchFamily="50" charset="-128"/>
                <a:ea typeface="HGP創英角ｺﾞｼｯｸUB" pitchFamily="50" charset="-128"/>
              </a:rPr>
            </a:br>
            <a:endParaRPr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36" name="Picture 6" descr="C:\Users\ASAKON~1\AppData\Local\Temp\B2Temp\Attach\aka.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848" y="3316356"/>
            <a:ext cx="906097" cy="115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7777" y="1971785"/>
            <a:ext cx="823629" cy="74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1710" y="5444275"/>
            <a:ext cx="1145786" cy="10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1" descr="C:\Users\ASAKON~1\AppData\Local\Temp\B2Temp\Attach\aka.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98" y="3806469"/>
            <a:ext cx="667311" cy="60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ASAKON~1\AppData\Local\Temp\B2Temp\Attach\midori.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261" y="3691826"/>
            <a:ext cx="667935" cy="72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4460" y="2613093"/>
            <a:ext cx="951679" cy="70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594612">
            <a:off x="7512662" y="1875714"/>
            <a:ext cx="986530" cy="123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4454" y="5676579"/>
            <a:ext cx="648657" cy="74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4512" y="4955860"/>
            <a:ext cx="1401344" cy="86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143439" y="3839494"/>
            <a:ext cx="1546225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46006" y="2697162"/>
            <a:ext cx="11334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668427">
            <a:off x="5930227" y="5514293"/>
            <a:ext cx="81812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228484" y="1620971"/>
            <a:ext cx="94138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30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41956" y="4791581"/>
            <a:ext cx="9239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タイトル 1"/>
          <p:cNvSpPr>
            <a:spLocks noGrp="1"/>
          </p:cNvSpPr>
          <p:nvPr>
            <p:ph type="title"/>
          </p:nvPr>
        </p:nvSpPr>
        <p:spPr>
          <a:xfrm>
            <a:off x="810936" y="269776"/>
            <a:ext cx="7519768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からだをつくる食べもの</a:t>
            </a:r>
            <a:br>
              <a:rPr lang="en-US" altLang="ja-JP" dirty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って、なーんだ？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1962079" y="952152"/>
            <a:ext cx="5183989" cy="4964239"/>
            <a:chOff x="1962079" y="952152"/>
            <a:chExt cx="5183989" cy="4964239"/>
          </a:xfrm>
        </p:grpSpPr>
        <p:pic>
          <p:nvPicPr>
            <p:cNvPr id="41" name="Picture 4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023711" y="2900814"/>
              <a:ext cx="1088262" cy="1055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円/楕円 32"/>
            <p:cNvSpPr/>
            <p:nvPr/>
          </p:nvSpPr>
          <p:spPr>
            <a:xfrm>
              <a:off x="1962079" y="952152"/>
              <a:ext cx="5183989" cy="4964239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6202" y="929230"/>
            <a:ext cx="681521" cy="78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テキスト ボックス 42"/>
          <p:cNvSpPr txBox="1"/>
          <p:nvPr/>
        </p:nvSpPr>
        <p:spPr>
          <a:xfrm>
            <a:off x="5279474" y="55657"/>
            <a:ext cx="2043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た</a:t>
            </a:r>
          </a:p>
        </p:txBody>
      </p:sp>
      <p:sp>
        <p:nvSpPr>
          <p:cNvPr id="32" name="円/楕円 31"/>
          <p:cNvSpPr/>
          <p:nvPr/>
        </p:nvSpPr>
        <p:spPr>
          <a:xfrm>
            <a:off x="8172400" y="260648"/>
            <a:ext cx="648072" cy="23385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3305" y="4077072"/>
            <a:ext cx="1230729" cy="101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98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9259E-6 L -0.23386 -0.0675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1" y="-338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68 0.04768 L 0.12379 -0.1254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74" y="-8657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22222E-6 L -0.28281 0.1201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49" y="599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L 0.53559 -0.2310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71" y="-11551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0.0243 -0.1680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" y="-8403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0.21024 -0.03519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3" y="-1759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05 -0.06899 L 0.28646 -0.02362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26" y="2269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8148E-6 L -0.01822 0.07963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" y="3981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0.07101 -0.18449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-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30312" y="1253904"/>
            <a:ext cx="8686800" cy="2909454"/>
            <a:chOff x="230312" y="1253904"/>
            <a:chExt cx="8686800" cy="2909454"/>
          </a:xfrm>
        </p:grpSpPr>
        <p:sp>
          <p:nvSpPr>
            <p:cNvPr id="10" name="タイトル 1"/>
            <p:cNvSpPr txBox="1">
              <a:spLocks/>
            </p:cNvSpPr>
            <p:nvPr/>
          </p:nvSpPr>
          <p:spPr bwMode="auto">
            <a:xfrm>
              <a:off x="230312" y="3429000"/>
              <a:ext cx="8686800" cy="734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en-US" dirty="0">
                  <a:solidFill>
                    <a:srgbClr val="FF000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あか</a:t>
              </a:r>
              <a:r>
                <a:rPr lang="ja-JP" altLang="en-US" dirty="0">
                  <a:latin typeface="HGP創英角ｺﾞｼｯｸUB" pitchFamily="50" charset="-128"/>
                  <a:ea typeface="HGP創英角ｺﾞｼｯｸUB" pitchFamily="50" charset="-128"/>
                </a:rPr>
                <a:t>　の食べものは・・・</a:t>
              </a:r>
              <a:endParaRPr lang="en-US" altLang="ja-JP" dirty="0">
                <a:latin typeface="HGP創英角ｺﾞｼｯｸUB" pitchFamily="50" charset="-128"/>
                <a:ea typeface="HGP創英角ｺﾞｼｯｸUB" pitchFamily="50" charset="-128"/>
              </a:endParaRPr>
            </a:p>
            <a:p>
              <a:endParaRPr lang="ja-JP" altLang="en-US" sz="1000" dirty="0">
                <a:latin typeface="HGP創英角ｺﾞｼｯｸUB" pitchFamily="50" charset="-128"/>
                <a:ea typeface="HGP創英角ｺﾞｼｯｸUB" pitchFamily="50" charset="-128"/>
              </a:endParaRPr>
            </a:p>
            <a:p>
              <a:r>
                <a:rPr lang="ja-JP" altLang="en-US" dirty="0">
                  <a:latin typeface="HGP創英角ｺﾞｼｯｸUB" pitchFamily="50" charset="-128"/>
                  <a:ea typeface="HGP創英角ｺﾞｼｯｸUB" pitchFamily="50" charset="-128"/>
                </a:rPr>
                <a:t>血や肉となって</a:t>
              </a:r>
              <a:endParaRPr lang="en-US" altLang="ja-JP" dirty="0">
                <a:latin typeface="HGP創英角ｺﾞｼｯｸUB" pitchFamily="50" charset="-128"/>
                <a:ea typeface="HGP創英角ｺﾞｼｯｸUB" pitchFamily="50" charset="-128"/>
              </a:endParaRPr>
            </a:p>
            <a:p>
              <a:endParaRPr lang="en-US" altLang="ja-JP" dirty="0">
                <a:latin typeface="HGP創英角ｺﾞｼｯｸUB" pitchFamily="50" charset="-128"/>
                <a:ea typeface="HGP創英角ｺﾞｼｯｸUB" pitchFamily="50" charset="-128"/>
              </a:endParaRPr>
            </a:p>
            <a:p>
              <a:endParaRPr lang="en-US" altLang="ja-JP" dirty="0">
                <a:latin typeface="HGP創英角ｺﾞｼｯｸUB" pitchFamily="50" charset="-128"/>
                <a:ea typeface="HGP創英角ｺﾞｼｯｸUB" pitchFamily="50" charset="-128"/>
              </a:endParaRPr>
            </a:p>
            <a:p>
              <a:r>
                <a:rPr lang="ja-JP" altLang="en-US" dirty="0">
                  <a:latin typeface="HGP創英角ｺﾞｼｯｸUB" pitchFamily="50" charset="-128"/>
                  <a:ea typeface="HGP創英角ｺﾞｼｯｸUB" pitchFamily="50" charset="-128"/>
                </a:rPr>
                <a:t>じょうぶなからだを</a:t>
              </a:r>
              <a:endParaRPr lang="en-US" altLang="ja-JP" dirty="0">
                <a:latin typeface="HGP創英角ｺﾞｼｯｸUB" pitchFamily="50" charset="-128"/>
                <a:ea typeface="HGP創英角ｺﾞｼｯｸUB" pitchFamily="50" charset="-128"/>
              </a:endParaRPr>
            </a:p>
            <a:p>
              <a:r>
                <a:rPr lang="ja-JP" altLang="en-US" dirty="0">
                  <a:latin typeface="HGP創英角ｺﾞｼｯｸUB" pitchFamily="50" charset="-128"/>
                  <a:ea typeface="HGP創英角ｺﾞｼｯｸUB" pitchFamily="50" charset="-128"/>
                </a:rPr>
                <a:t>つくってくれる！</a:t>
              </a:r>
              <a:endParaRPr lang="en-US" altLang="ja-JP" dirty="0">
                <a:latin typeface="HGP創英角ｺﾞｼｯｸUB" pitchFamily="50" charset="-128"/>
                <a:ea typeface="HGP創英角ｺﾞｼｯｸUB" pitchFamily="50" charset="-128"/>
              </a:endParaRPr>
            </a:p>
            <a:p>
              <a:endParaRPr lang="ja-JP" altLang="en-US" dirty="0"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3896466" y="1253904"/>
              <a:ext cx="20431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た</a:t>
              </a: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3003794" y="2100457"/>
              <a:ext cx="20431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ち　　　　　 にく</a:t>
              </a:r>
            </a:p>
          </p:txBody>
        </p:sp>
      </p:grpSp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24512" y="2896046"/>
            <a:ext cx="1088262" cy="1055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円/楕円 7"/>
          <p:cNvSpPr/>
          <p:nvPr/>
        </p:nvSpPr>
        <p:spPr>
          <a:xfrm>
            <a:off x="8172400" y="260648"/>
            <a:ext cx="648072" cy="23385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419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504" y="422495"/>
            <a:ext cx="2033240" cy="250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正方形/長方形 3"/>
          <p:cNvSpPr>
            <a:spLocks noChangeArrowheads="1"/>
          </p:cNvSpPr>
          <p:nvPr/>
        </p:nvSpPr>
        <p:spPr bwMode="auto">
          <a:xfrm>
            <a:off x="5362848" y="3173214"/>
            <a:ext cx="24495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4800" dirty="0">
                <a:latin typeface="HGP創英角ｺﾞｼｯｸUB" pitchFamily="50" charset="-128"/>
                <a:ea typeface="HGP創英角ｺﾞｼｯｸUB" pitchFamily="50" charset="-128"/>
              </a:rPr>
              <a:t>の巻</a:t>
            </a:r>
            <a:endParaRPr lang="ja-JP" altLang="en-US" sz="4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084168" y="2996877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まき</a:t>
            </a:r>
          </a:p>
        </p:txBody>
      </p:sp>
      <p:sp>
        <p:nvSpPr>
          <p:cNvPr id="6" name="円/楕円 5"/>
          <p:cNvSpPr/>
          <p:nvPr/>
        </p:nvSpPr>
        <p:spPr>
          <a:xfrm>
            <a:off x="2843808" y="2420888"/>
            <a:ext cx="2403672" cy="230425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600" dirty="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</a:rPr>
              <a:t>きいろ</a:t>
            </a:r>
          </a:p>
        </p:txBody>
      </p:sp>
      <p:sp>
        <p:nvSpPr>
          <p:cNvPr id="7" name="円/楕円 6"/>
          <p:cNvSpPr/>
          <p:nvPr/>
        </p:nvSpPr>
        <p:spPr>
          <a:xfrm>
            <a:off x="8172400" y="260648"/>
            <a:ext cx="648072" cy="23385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円/楕円 17"/>
          <p:cNvSpPr/>
          <p:nvPr/>
        </p:nvSpPr>
        <p:spPr>
          <a:xfrm>
            <a:off x="8172400" y="260648"/>
            <a:ext cx="648072" cy="23385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7864" y="995752"/>
            <a:ext cx="3116515" cy="2276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グループ化 3"/>
          <p:cNvGrpSpPr/>
          <p:nvPr/>
        </p:nvGrpSpPr>
        <p:grpSpPr>
          <a:xfrm>
            <a:off x="5076056" y="11119"/>
            <a:ext cx="4464496" cy="2875322"/>
            <a:chOff x="468313" y="3676804"/>
            <a:chExt cx="3859212" cy="2382530"/>
          </a:xfrm>
        </p:grpSpPr>
        <p:grpSp>
          <p:nvGrpSpPr>
            <p:cNvPr id="13" name="グループ化 12"/>
            <p:cNvGrpSpPr>
              <a:grpSpLocks/>
            </p:cNvGrpSpPr>
            <p:nvPr/>
          </p:nvGrpSpPr>
          <p:grpSpPr bwMode="auto">
            <a:xfrm>
              <a:off x="468313" y="3676804"/>
              <a:ext cx="3859212" cy="2382530"/>
              <a:chOff x="996165" y="2858539"/>
              <a:chExt cx="4207251" cy="2561351"/>
            </a:xfrm>
          </p:grpSpPr>
          <p:pic>
            <p:nvPicPr>
              <p:cNvPr id="22532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996165" y="2858539"/>
                <a:ext cx="3096344" cy="25613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1" name="円弧 10"/>
              <p:cNvSpPr/>
              <p:nvPr/>
            </p:nvSpPr>
            <p:spPr>
              <a:xfrm rot="20000279">
                <a:off x="3801576" y="3826044"/>
                <a:ext cx="1355113" cy="339623"/>
              </a:xfrm>
              <a:prstGeom prst="arc">
                <a:avLst>
                  <a:gd name="adj1" fmla="val 11624519"/>
                  <a:gd name="adj2" fmla="val 20247254"/>
                </a:avLst>
              </a:prstGeom>
              <a:ln w="381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12" name="円弧 11"/>
              <p:cNvSpPr/>
              <p:nvPr/>
            </p:nvSpPr>
            <p:spPr>
              <a:xfrm rot="20122102">
                <a:off x="4113096" y="3884070"/>
                <a:ext cx="1090320" cy="339623"/>
              </a:xfrm>
              <a:prstGeom prst="arc">
                <a:avLst>
                  <a:gd name="adj1" fmla="val 11747383"/>
                  <a:gd name="adj2" fmla="val 20247254"/>
                </a:avLst>
              </a:prstGeom>
              <a:ln w="381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</p:grpSp>
        <p:sp>
          <p:nvSpPr>
            <p:cNvPr id="15" name="円/楕円 14"/>
            <p:cNvSpPr>
              <a:spLocks noChangeAspect="1"/>
            </p:cNvSpPr>
            <p:nvPr/>
          </p:nvSpPr>
          <p:spPr>
            <a:xfrm>
              <a:off x="1678853" y="5136570"/>
              <a:ext cx="110957" cy="105023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9476565" y="2780928"/>
            <a:ext cx="4131931" cy="3168352"/>
            <a:chOff x="9476565" y="2780928"/>
            <a:chExt cx="4131931" cy="3168352"/>
          </a:xfrm>
        </p:grpSpPr>
        <p:grpSp>
          <p:nvGrpSpPr>
            <p:cNvPr id="17" name="グループ化 12"/>
            <p:cNvGrpSpPr>
              <a:grpSpLocks/>
            </p:cNvGrpSpPr>
            <p:nvPr/>
          </p:nvGrpSpPr>
          <p:grpSpPr bwMode="auto">
            <a:xfrm>
              <a:off x="9476565" y="2780928"/>
              <a:ext cx="4131931" cy="3168352"/>
              <a:chOff x="1309568" y="2631805"/>
              <a:chExt cx="3893848" cy="2822383"/>
            </a:xfrm>
          </p:grpSpPr>
          <p:pic>
            <p:nvPicPr>
              <p:cNvPr id="21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309568" y="2631805"/>
                <a:ext cx="2650235" cy="2822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2" name="円弧 21"/>
              <p:cNvSpPr/>
              <p:nvPr/>
            </p:nvSpPr>
            <p:spPr>
              <a:xfrm rot="20000279">
                <a:off x="3801576" y="3826044"/>
                <a:ext cx="1355113" cy="339623"/>
              </a:xfrm>
              <a:prstGeom prst="arc">
                <a:avLst>
                  <a:gd name="adj1" fmla="val 11624519"/>
                  <a:gd name="adj2" fmla="val 20247254"/>
                </a:avLst>
              </a:prstGeom>
              <a:ln w="381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23" name="円弧 22"/>
              <p:cNvSpPr/>
              <p:nvPr/>
            </p:nvSpPr>
            <p:spPr>
              <a:xfrm rot="20122102">
                <a:off x="4113096" y="3884070"/>
                <a:ext cx="1090320" cy="339623"/>
              </a:xfrm>
              <a:prstGeom prst="arc">
                <a:avLst>
                  <a:gd name="adj1" fmla="val 11747383"/>
                  <a:gd name="adj2" fmla="val 20247254"/>
                </a:avLst>
              </a:prstGeom>
              <a:ln w="381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</p:grpSp>
        <p:sp>
          <p:nvSpPr>
            <p:cNvPr id="24" name="正方形/長方形 23"/>
            <p:cNvSpPr/>
            <p:nvPr/>
          </p:nvSpPr>
          <p:spPr>
            <a:xfrm>
              <a:off x="12204848" y="3933056"/>
              <a:ext cx="1152128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/>
            <p:cNvSpPr/>
            <p:nvPr/>
          </p:nvSpPr>
          <p:spPr>
            <a:xfrm flipV="1">
              <a:off x="12021543" y="5157192"/>
              <a:ext cx="399329" cy="423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9" name="正方形/長方形 28"/>
          <p:cNvSpPr>
            <a:spLocks noChangeArrowheads="1"/>
          </p:cNvSpPr>
          <p:nvPr/>
        </p:nvSpPr>
        <p:spPr bwMode="auto">
          <a:xfrm>
            <a:off x="395536" y="1527175"/>
            <a:ext cx="452253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200" b="1" dirty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ロボットちゃん</a:t>
            </a:r>
            <a:endParaRPr lang="en-US" altLang="ja-JP" sz="3200" b="1" dirty="0">
              <a:solidFill>
                <a:srgbClr val="002060"/>
              </a:solidFill>
              <a:latin typeface="メイリオ" pitchFamily="50" charset="-128"/>
              <a:ea typeface="メイリオ" pitchFamily="50" charset="-128"/>
            </a:endParaRPr>
          </a:p>
          <a:p>
            <a:r>
              <a:rPr lang="ja-JP" altLang="en-US" sz="3200" b="1" dirty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かけっこしよう</a:t>
            </a:r>
            <a:endParaRPr lang="en-US" altLang="ja-JP" sz="3200" b="1" dirty="0">
              <a:solidFill>
                <a:srgbClr val="002060"/>
              </a:solidFill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-1.26615 0.88194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300" y="4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0.0051 L -1.00191 0.0838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85" y="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487" y="4221088"/>
            <a:ext cx="3024091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正方形/長方形 7"/>
          <p:cNvSpPr>
            <a:spLocks noChangeArrowheads="1"/>
          </p:cNvSpPr>
          <p:nvPr/>
        </p:nvSpPr>
        <p:spPr bwMode="auto">
          <a:xfrm>
            <a:off x="3819773" y="4826000"/>
            <a:ext cx="57927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200" b="1" dirty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とまっちゃった・・・・。</a:t>
            </a:r>
            <a:endParaRPr lang="en-US" altLang="ja-JP" sz="3200" b="1" dirty="0">
              <a:solidFill>
                <a:srgbClr val="002060"/>
              </a:solidFill>
              <a:latin typeface="メイリオ" pitchFamily="50" charset="-128"/>
              <a:ea typeface="メイリオ" pitchFamily="50" charset="-128"/>
            </a:endParaRPr>
          </a:p>
          <a:p>
            <a:r>
              <a:rPr lang="ja-JP" altLang="en-US" sz="3200" b="1" dirty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ロボットちゃん、</a:t>
            </a:r>
            <a:endParaRPr lang="en-US" altLang="ja-JP" sz="3200" b="1" dirty="0">
              <a:solidFill>
                <a:srgbClr val="002060"/>
              </a:solidFill>
              <a:latin typeface="メイリオ" pitchFamily="50" charset="-128"/>
              <a:ea typeface="メイリオ" pitchFamily="50" charset="-128"/>
            </a:endParaRPr>
          </a:p>
          <a:p>
            <a:r>
              <a:rPr lang="ja-JP" altLang="en-US" sz="3200" b="1" dirty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どうしたの？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9871" y="476673"/>
            <a:ext cx="4194498" cy="359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58440" flipH="1">
            <a:off x="7449985" y="1269620"/>
            <a:ext cx="724751" cy="131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 rot="1069449">
            <a:off x="6694649" y="550803"/>
            <a:ext cx="17235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 b="1" dirty="0">
                <a:latin typeface="メイリオ" pitchFamily="50" charset="-128"/>
                <a:ea typeface="メイリオ" pitchFamily="50" charset="-128"/>
              </a:rPr>
              <a:t>シュー・・・</a:t>
            </a:r>
          </a:p>
        </p:txBody>
      </p:sp>
      <p:sp>
        <p:nvSpPr>
          <p:cNvPr id="15" name="正方形/長方形 14"/>
          <p:cNvSpPr>
            <a:spLocks noChangeArrowheads="1"/>
          </p:cNvSpPr>
          <p:nvPr/>
        </p:nvSpPr>
        <p:spPr bwMode="auto">
          <a:xfrm>
            <a:off x="395536" y="1527175"/>
            <a:ext cx="452253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200" b="1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</a:rPr>
              <a:t>ガソリン</a:t>
            </a:r>
            <a:endParaRPr lang="en-US" altLang="ja-JP" sz="3200" b="1" dirty="0">
              <a:solidFill>
                <a:srgbClr val="C00000"/>
              </a:solidFill>
              <a:latin typeface="メイリオ" pitchFamily="50" charset="-128"/>
              <a:ea typeface="メイリオ" pitchFamily="50" charset="-128"/>
            </a:endParaRPr>
          </a:p>
          <a:p>
            <a:r>
              <a:rPr lang="ja-JP" altLang="en-US" sz="3200" b="1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</a:rPr>
              <a:t>なくなっちゃった</a:t>
            </a:r>
            <a:endParaRPr lang="en-US" altLang="ja-JP" sz="3200" b="1" dirty="0">
              <a:solidFill>
                <a:srgbClr val="C00000"/>
              </a:solidFill>
              <a:latin typeface="メイリオ" pitchFamily="50" charset="-128"/>
              <a:ea typeface="メイリオ" pitchFamily="50" charset="-128"/>
            </a:endParaRPr>
          </a:p>
          <a:p>
            <a:r>
              <a:rPr lang="ja-JP" altLang="en-US" sz="3200" b="1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</a:rPr>
              <a:t>みたい・・・</a:t>
            </a:r>
          </a:p>
        </p:txBody>
      </p:sp>
      <p:sp>
        <p:nvSpPr>
          <p:cNvPr id="9" name="円/楕円 8"/>
          <p:cNvSpPr/>
          <p:nvPr/>
        </p:nvSpPr>
        <p:spPr>
          <a:xfrm>
            <a:off x="8172400" y="260648"/>
            <a:ext cx="648072" cy="23385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15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グループ化 17"/>
          <p:cNvGrpSpPr/>
          <p:nvPr/>
        </p:nvGrpSpPr>
        <p:grpSpPr>
          <a:xfrm>
            <a:off x="4499992" y="1789964"/>
            <a:ext cx="4133884" cy="4100275"/>
            <a:chOff x="4499992" y="1281727"/>
            <a:chExt cx="4133884" cy="4100275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99992" y="1281727"/>
              <a:ext cx="4133884" cy="4100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正方形/長方形 7"/>
            <p:cNvSpPr/>
            <p:nvPr/>
          </p:nvSpPr>
          <p:spPr>
            <a:xfrm>
              <a:off x="5702661" y="4123322"/>
              <a:ext cx="360040" cy="316131"/>
            </a:xfrm>
            <a:prstGeom prst="rect">
              <a:avLst/>
            </a:prstGeom>
            <a:solidFill>
              <a:srgbClr val="374E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41005"/>
            <a:ext cx="4133530" cy="4080283"/>
          </a:xfrm>
          <a:prstGeom prst="rect">
            <a:avLst/>
          </a:prstGeom>
        </p:spPr>
      </p:pic>
      <p:sp>
        <p:nvSpPr>
          <p:cNvPr id="13" name="円/楕円 12"/>
          <p:cNvSpPr>
            <a:spLocks noChangeAspect="1"/>
          </p:cNvSpPr>
          <p:nvPr/>
        </p:nvSpPr>
        <p:spPr>
          <a:xfrm>
            <a:off x="5753308" y="4653136"/>
            <a:ext cx="258746" cy="25874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kumimoji="1" lang="ja-JP" altLang="en-US" dirty="0"/>
          </a:p>
        </p:txBody>
      </p:sp>
      <p:grpSp>
        <p:nvGrpSpPr>
          <p:cNvPr id="2" name="グループ化 1"/>
          <p:cNvGrpSpPr/>
          <p:nvPr/>
        </p:nvGrpSpPr>
        <p:grpSpPr>
          <a:xfrm>
            <a:off x="539552" y="375520"/>
            <a:ext cx="6120680" cy="1373489"/>
            <a:chOff x="539552" y="375520"/>
            <a:chExt cx="6120680" cy="1373489"/>
          </a:xfrm>
        </p:grpSpPr>
        <p:grpSp>
          <p:nvGrpSpPr>
            <p:cNvPr id="16" name="グループ化 15"/>
            <p:cNvGrpSpPr/>
            <p:nvPr/>
          </p:nvGrpSpPr>
          <p:grpSpPr>
            <a:xfrm>
              <a:off x="539552" y="548680"/>
              <a:ext cx="6120680" cy="1200329"/>
              <a:chOff x="539552" y="548680"/>
              <a:chExt cx="6120680" cy="1200329"/>
            </a:xfrm>
          </p:grpSpPr>
          <p:sp>
            <p:nvSpPr>
              <p:cNvPr id="14" name="正方形/長方形 13"/>
              <p:cNvSpPr>
                <a:spLocks noChangeArrowheads="1"/>
              </p:cNvSpPr>
              <p:nvPr/>
            </p:nvSpPr>
            <p:spPr bwMode="auto">
              <a:xfrm>
                <a:off x="539552" y="548680"/>
                <a:ext cx="6120680" cy="1200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ja-JP" altLang="en-US" sz="3200" b="1" dirty="0">
                    <a:solidFill>
                      <a:srgbClr val="002060"/>
                    </a:solidFill>
                    <a:latin typeface="メイリオ" pitchFamily="50" charset="-128"/>
                    <a:ea typeface="メイリオ" pitchFamily="50" charset="-128"/>
                  </a:rPr>
                  <a:t>ロボットちゃんの元気のもと</a:t>
                </a:r>
                <a:endParaRPr lang="en-US" altLang="ja-JP" sz="3200" b="1" dirty="0">
                  <a:solidFill>
                    <a:srgbClr val="002060"/>
                  </a:solidFill>
                  <a:latin typeface="メイリオ" pitchFamily="50" charset="-128"/>
                  <a:ea typeface="メイリオ" pitchFamily="50" charset="-128"/>
                </a:endParaRPr>
              </a:p>
              <a:p>
                <a:endParaRPr lang="en-US" altLang="ja-JP" sz="800" b="1" dirty="0">
                  <a:solidFill>
                    <a:srgbClr val="002060"/>
                  </a:solidFill>
                  <a:latin typeface="メイリオ" pitchFamily="50" charset="-128"/>
                  <a:ea typeface="メイリオ" pitchFamily="50" charset="-128"/>
                </a:endParaRPr>
              </a:p>
              <a:p>
                <a:r>
                  <a:rPr lang="ja-JP" altLang="en-US" sz="3200" b="1" dirty="0">
                    <a:solidFill>
                      <a:srgbClr val="002060"/>
                    </a:solidFill>
                    <a:latin typeface="メイリオ" pitchFamily="50" charset="-128"/>
                    <a:ea typeface="メイリオ" pitchFamily="50" charset="-128"/>
                  </a:rPr>
                  <a:t>ガソリン注入！！</a:t>
                </a:r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2109440" y="995016"/>
                <a:ext cx="1107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200" dirty="0">
                    <a:solidFill>
                      <a:srgbClr val="002060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ちゅうにゅう</a:t>
                </a:r>
              </a:p>
            </p:txBody>
          </p:sp>
        </p:grpSp>
        <p:sp>
          <p:nvSpPr>
            <p:cNvPr id="17" name="テキスト ボックス 16"/>
            <p:cNvSpPr txBox="1"/>
            <p:nvPr/>
          </p:nvSpPr>
          <p:spPr>
            <a:xfrm>
              <a:off x="3853661" y="375520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dirty="0">
                  <a:solidFill>
                    <a:srgbClr val="002060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げんき</a:t>
              </a:r>
            </a:p>
          </p:txBody>
        </p:sp>
      </p:grpSp>
      <p:sp>
        <p:nvSpPr>
          <p:cNvPr id="12" name="円/楕円 11"/>
          <p:cNvSpPr/>
          <p:nvPr/>
        </p:nvSpPr>
        <p:spPr>
          <a:xfrm>
            <a:off x="8172400" y="260648"/>
            <a:ext cx="648072" cy="23385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40960" cy="5689178"/>
          </a:xfrm>
          <a:noFill/>
        </p:spPr>
        <p:txBody>
          <a:bodyPr/>
          <a:lstStyle/>
          <a:p>
            <a:pPr eaLnBrk="1" hangingPunct="1"/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人間の「元気のもと」になる</a:t>
            </a:r>
            <a:br>
              <a:rPr lang="en-US" altLang="ja-JP" dirty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「ガソリン」ってなんだろう？</a:t>
            </a:r>
          </a:p>
        </p:txBody>
      </p:sp>
      <p:grpSp>
        <p:nvGrpSpPr>
          <p:cNvPr id="4" name="グループ化 3"/>
          <p:cNvGrpSpPr>
            <a:grpSpLocks/>
          </p:cNvGrpSpPr>
          <p:nvPr/>
        </p:nvGrpSpPr>
        <p:grpSpPr bwMode="auto">
          <a:xfrm>
            <a:off x="5565375" y="4304946"/>
            <a:ext cx="3278187" cy="1925288"/>
            <a:chOff x="4067944" y="4869160"/>
            <a:chExt cx="3278494" cy="1925001"/>
          </a:xfrm>
        </p:grpSpPr>
        <p:pic>
          <p:nvPicPr>
            <p:cNvPr id="24582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67944" y="5073987"/>
              <a:ext cx="1952625" cy="1720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583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127238" y="4869160"/>
              <a:ext cx="1219200" cy="18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テキスト ボックス 7"/>
          <p:cNvSpPr txBox="1"/>
          <p:nvPr/>
        </p:nvSpPr>
        <p:spPr>
          <a:xfrm>
            <a:off x="1575672" y="2276872"/>
            <a:ext cx="3816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err="1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にんげん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　　　　　　　げんき</a:t>
            </a:r>
            <a:endParaRPr kumimoji="1" lang="ja-JP" altLang="en-US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8172400" y="260648"/>
            <a:ext cx="648072" cy="23385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円/楕円 15"/>
          <p:cNvSpPr/>
          <p:nvPr/>
        </p:nvSpPr>
        <p:spPr>
          <a:xfrm>
            <a:off x="8172400" y="260648"/>
            <a:ext cx="648072" cy="23385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764704"/>
            <a:ext cx="375281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グループ化 14"/>
          <p:cNvGrpSpPr/>
          <p:nvPr/>
        </p:nvGrpSpPr>
        <p:grpSpPr>
          <a:xfrm>
            <a:off x="3563888" y="188640"/>
            <a:ext cx="5436096" cy="6134372"/>
            <a:chOff x="3563888" y="390972"/>
            <a:chExt cx="5436096" cy="6134372"/>
          </a:xfrm>
        </p:grpSpPr>
        <p:grpSp>
          <p:nvGrpSpPr>
            <p:cNvPr id="3" name="グループ化 2"/>
            <p:cNvGrpSpPr/>
            <p:nvPr/>
          </p:nvGrpSpPr>
          <p:grpSpPr>
            <a:xfrm>
              <a:off x="3563888" y="390972"/>
              <a:ext cx="5436096" cy="6134372"/>
              <a:chOff x="3563888" y="390972"/>
              <a:chExt cx="5436096" cy="6134372"/>
            </a:xfrm>
          </p:grpSpPr>
          <p:sp>
            <p:nvSpPr>
              <p:cNvPr id="10" name="角丸四角形 9"/>
              <p:cNvSpPr/>
              <p:nvPr/>
            </p:nvSpPr>
            <p:spPr>
              <a:xfrm>
                <a:off x="3563888" y="390972"/>
                <a:ext cx="5436096" cy="6134372"/>
              </a:xfrm>
              <a:prstGeom prst="roundRect">
                <a:avLst>
                  <a:gd name="adj" fmla="val 10749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>
                  <a:lnSpc>
                    <a:spcPct val="150000"/>
                  </a:lnSpc>
                </a:pPr>
                <a:r>
                  <a:rPr lang="ja-JP" altLang="en-US" sz="3200" b="1" dirty="0">
                    <a:solidFill>
                      <a:schemeClr val="tx1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おわんクン</a:t>
                </a:r>
                <a:endParaRPr lang="en-US" altLang="ja-JP" sz="3200" b="1" dirty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en-US" sz="2800" dirty="0">
                    <a:solidFill>
                      <a:schemeClr val="tx1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元気な９才。</a:t>
                </a:r>
                <a:r>
                  <a:rPr lang="ja-JP" altLang="en-US" sz="2800" dirty="0" err="1">
                    <a:solidFill>
                      <a:schemeClr val="tx1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動くの</a:t>
                </a:r>
                <a:r>
                  <a:rPr lang="ja-JP" altLang="en-US" sz="2800" dirty="0">
                    <a:solidFill>
                      <a:schemeClr val="tx1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大すき、食べるの大すき。なんでも、知りたがり。特技は、おわんの上に食べものや教科書を</a:t>
                </a:r>
                <a:endParaRPr lang="en-US" altLang="ja-JP" sz="2800" dirty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en-US" sz="2800" dirty="0">
                    <a:solidFill>
                      <a:schemeClr val="tx1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のせると、食べたり勉強したりできること。</a:t>
                </a:r>
                <a:endParaRPr lang="en-US" altLang="ja-JP" sz="2800" dirty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en-US" sz="2800" dirty="0">
                    <a:solidFill>
                      <a:schemeClr val="tx1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好きな食べものは牛乳、おにぎり、トマト、チョコレート</a:t>
                </a:r>
                <a:endParaRPr lang="en-US" altLang="ja-JP" sz="2800" dirty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ja-JP" sz="2800" dirty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ja-JP" sz="2800" dirty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ja-JP" sz="2800" dirty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ja-JP" sz="2800" dirty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4" name="テキスト ボックス 3"/>
              <p:cNvSpPr txBox="1"/>
              <p:nvPr/>
            </p:nvSpPr>
            <p:spPr>
              <a:xfrm>
                <a:off x="5796136" y="1260941"/>
                <a:ext cx="86409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dirty="0" err="1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うご</a:t>
                </a:r>
                <a:endParaRPr kumimoji="1" lang="ja-JP" altLang="en-US" sz="1200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5" name="テキスト ボックス 4"/>
              <p:cNvSpPr txBox="1"/>
              <p:nvPr/>
            </p:nvSpPr>
            <p:spPr>
              <a:xfrm>
                <a:off x="6804419" y="1260941"/>
                <a:ext cx="86409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dirty="0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だい</a:t>
                </a:r>
                <a:endParaRPr kumimoji="1" lang="ja-JP" altLang="en-US" sz="1200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6" name="テキスト ボックス 5"/>
              <p:cNvSpPr txBox="1"/>
              <p:nvPr/>
            </p:nvSpPr>
            <p:spPr>
              <a:xfrm>
                <a:off x="6029093" y="2527491"/>
                <a:ext cx="24342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200" dirty="0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とくぎ　　　</a:t>
                </a:r>
                <a:endParaRPr kumimoji="1" lang="ja-JP" altLang="en-US" sz="1200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7" name="テキスト ボックス 6"/>
              <p:cNvSpPr txBox="1"/>
              <p:nvPr/>
            </p:nvSpPr>
            <p:spPr>
              <a:xfrm>
                <a:off x="6281936" y="3823635"/>
                <a:ext cx="172282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dirty="0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　　　　べんきょう</a:t>
                </a:r>
                <a:endParaRPr lang="en-US" altLang="ja-JP" sz="1200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  <a:p>
                <a:pPr algn="ctr"/>
                <a:endParaRPr kumimoji="1" lang="en-US" altLang="ja-JP" sz="1200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  <a:p>
                <a:pPr algn="ctr"/>
                <a:endParaRPr lang="en-US" altLang="ja-JP" sz="2000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8" name="テキスト ボックス 7"/>
              <p:cNvSpPr txBox="1"/>
              <p:nvPr/>
            </p:nvSpPr>
            <p:spPr>
              <a:xfrm>
                <a:off x="3580821" y="2516541"/>
                <a:ext cx="86409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dirty="0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し</a:t>
                </a:r>
                <a:endParaRPr kumimoji="1" lang="ja-JP" altLang="en-US" sz="1200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9" name="テキスト ボックス 8"/>
              <p:cNvSpPr txBox="1"/>
              <p:nvPr/>
            </p:nvSpPr>
            <p:spPr>
              <a:xfrm>
                <a:off x="3851919" y="5085913"/>
                <a:ext cx="38165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200" dirty="0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す　　　　　　た　　　　　　　　　ぎゅうにゅう</a:t>
                </a:r>
                <a:endParaRPr kumimoji="1" lang="ja-JP" altLang="en-US" sz="1200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>
                <a:off x="3589373" y="1893540"/>
                <a:ext cx="86409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dirty="0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た</a:t>
                </a:r>
                <a:endParaRPr kumimoji="1" lang="ja-JP" altLang="en-US" sz="1200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</p:grpSp>
        <p:sp>
          <p:nvSpPr>
            <p:cNvPr id="14" name="テキスト ボックス 13"/>
            <p:cNvSpPr txBox="1"/>
            <p:nvPr/>
          </p:nvSpPr>
          <p:spPr>
            <a:xfrm>
              <a:off x="4118743" y="3195173"/>
              <a:ext cx="4053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うえ　　　 た　　　　　　　　　　 きょうか</a:t>
              </a:r>
              <a:r>
                <a:rPr lang="ja-JP" altLang="en-US" sz="1200" dirty="0" err="1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しょ</a:t>
              </a:r>
              <a:endParaRPr kumimoji="1"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07"/>
    </mc:Choice>
    <mc:Fallback xmlns="">
      <p:transition spd="slow" advTm="231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円/楕円 31"/>
          <p:cNvSpPr/>
          <p:nvPr/>
        </p:nvSpPr>
        <p:spPr>
          <a:xfrm>
            <a:off x="8172400" y="260648"/>
            <a:ext cx="648072" cy="23385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タイトル 1"/>
          <p:cNvSpPr txBox="1">
            <a:spLocks/>
          </p:cNvSpPr>
          <p:nvPr/>
        </p:nvSpPr>
        <p:spPr bwMode="auto">
          <a:xfrm>
            <a:off x="798440" y="274936"/>
            <a:ext cx="751976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「元気のもと」の食べもの</a:t>
            </a:r>
            <a:br>
              <a:rPr lang="en-US" altLang="ja-JP" dirty="0">
                <a:latin typeface="HGP創英角ｺﾞｼｯｸUB" pitchFamily="50" charset="-128"/>
                <a:ea typeface="HGP創英角ｺﾞｼｯｸUB" pitchFamily="50" charset="-128"/>
              </a:rPr>
            </a:br>
            <a:endParaRPr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9990" y="4629066"/>
            <a:ext cx="1102864" cy="8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C:\Users\ASAKON~1\AppData\Local\Temp\B2Temp\Attach\aka.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848" y="3316356"/>
            <a:ext cx="906097" cy="115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7" descr="C:\Users\ASAKON~1\AppData\Local\Temp\B2Temp\Attach\aka.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632" y="1971785"/>
            <a:ext cx="913920" cy="74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5044" y="5653360"/>
            <a:ext cx="887535" cy="81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243" y="3806469"/>
            <a:ext cx="653620" cy="60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4718" y="3530294"/>
            <a:ext cx="667935" cy="69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4460" y="2613093"/>
            <a:ext cx="951679" cy="70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ASAKON~1\AppData\Local\Temp\B2Temp\Attach\midori.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94612">
            <a:off x="7927979" y="1747462"/>
            <a:ext cx="665358" cy="141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3" descr="C:\Users\ASAKON~1\AppData\Local\Temp\B2Temp\Attach\midori.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465" y="5676579"/>
            <a:ext cx="662636" cy="74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7343" y="4927942"/>
            <a:ext cx="1344593" cy="82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143439" y="3839494"/>
            <a:ext cx="1546225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846006" y="2697162"/>
            <a:ext cx="11334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798204">
            <a:off x="6201665" y="5439408"/>
            <a:ext cx="81812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タイトル 1"/>
          <p:cNvSpPr>
            <a:spLocks noGrp="1"/>
          </p:cNvSpPr>
          <p:nvPr>
            <p:ph type="title"/>
          </p:nvPr>
        </p:nvSpPr>
        <p:spPr>
          <a:xfrm>
            <a:off x="794189" y="281463"/>
            <a:ext cx="7519768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「元気のもと」の食べもの</a:t>
            </a:r>
            <a:br>
              <a:rPr lang="en-US" altLang="ja-JP" dirty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って、なーんだ？</a:t>
            </a:r>
          </a:p>
        </p:txBody>
      </p:sp>
      <p:sp>
        <p:nvSpPr>
          <p:cNvPr id="33" name="円/楕円 32"/>
          <p:cNvSpPr/>
          <p:nvPr/>
        </p:nvSpPr>
        <p:spPr>
          <a:xfrm>
            <a:off x="1962079" y="952152"/>
            <a:ext cx="5183989" cy="4964239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C000"/>
              </a:solidFill>
            </a:endParaRPr>
          </a:p>
        </p:txBody>
      </p:sp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4750" y="1224761"/>
            <a:ext cx="853126" cy="98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テキスト ボックス 42"/>
          <p:cNvSpPr txBox="1"/>
          <p:nvPr/>
        </p:nvSpPr>
        <p:spPr>
          <a:xfrm>
            <a:off x="2204368" y="55657"/>
            <a:ext cx="5319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げんき　　　　　　　　　　　　　　　　　　た</a:t>
            </a:r>
            <a:endParaRPr kumimoji="1" lang="ja-JP" altLang="en-US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40" name="Picture 8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806624" y="176135"/>
            <a:ext cx="10223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027" y="4927941"/>
            <a:ext cx="71974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 descr="C:\Users\ASAKON~1\AppData\Local\Temp\B2Temp\Attach\ki.4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414" y="4927941"/>
            <a:ext cx="1336592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24691" y="2875829"/>
            <a:ext cx="1079941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77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22222E-6 L -0.28281 0.1201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49" y="599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2523 L 0.05 -0.4284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2" y="-2016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06 -0.06898 L 0.2441 -0.3925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08" y="-16181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6 L 0.20122 -0.4233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52" y="-2118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2222E-6 L -0.02829 -0.1666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4" y="-833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-0.02616 L 0.34358 -0.0847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-294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-0.53316 0.48449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67" y="24213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69 -0.00787 L 0.30556 0.07245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63" y="4005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3 3.7037E-6 L -0.20955 -0.43542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11" y="-21782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21" presetClass="entr" presetSubtype="1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4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1" presetClass="entr" presetSubtype="1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4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3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2523 L 0.05 -0.42847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2" y="-20162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2523 L 0.05 -0.42847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2" y="-20162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83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4" grpId="0"/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24691" y="2875829"/>
            <a:ext cx="1079941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グループ化 1"/>
          <p:cNvGrpSpPr/>
          <p:nvPr/>
        </p:nvGrpSpPr>
        <p:grpSpPr>
          <a:xfrm>
            <a:off x="230312" y="1216582"/>
            <a:ext cx="8686800" cy="3912034"/>
            <a:chOff x="230312" y="1216582"/>
            <a:chExt cx="8686800" cy="3912034"/>
          </a:xfrm>
        </p:grpSpPr>
        <p:sp>
          <p:nvSpPr>
            <p:cNvPr id="10" name="タイトル 1"/>
            <p:cNvSpPr txBox="1">
              <a:spLocks/>
            </p:cNvSpPr>
            <p:nvPr/>
          </p:nvSpPr>
          <p:spPr bwMode="auto">
            <a:xfrm>
              <a:off x="230312" y="3429000"/>
              <a:ext cx="8686800" cy="734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en-US" dirty="0">
                  <a:solidFill>
                    <a:srgbClr val="FFC00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きいろ</a:t>
              </a:r>
              <a:r>
                <a:rPr lang="ja-JP" altLang="en-US" dirty="0">
                  <a:latin typeface="HGP創英角ｺﾞｼｯｸUB" pitchFamily="50" charset="-128"/>
                  <a:ea typeface="HGP創英角ｺﾞｼｯｸUB" pitchFamily="50" charset="-128"/>
                </a:rPr>
                <a:t>　の食べものは・・・</a:t>
              </a:r>
              <a:endParaRPr lang="en-US" altLang="ja-JP" dirty="0">
                <a:latin typeface="HGP創英角ｺﾞｼｯｸUB" pitchFamily="50" charset="-128"/>
                <a:ea typeface="HGP創英角ｺﾞｼｯｸUB" pitchFamily="50" charset="-128"/>
              </a:endParaRPr>
            </a:p>
            <a:p>
              <a:endParaRPr lang="ja-JP" altLang="en-US" sz="1000" dirty="0">
                <a:latin typeface="HGP創英角ｺﾞｼｯｸUB" pitchFamily="50" charset="-128"/>
                <a:ea typeface="HGP創英角ｺﾞｼｯｸUB" pitchFamily="50" charset="-128"/>
              </a:endParaRPr>
            </a:p>
            <a:p>
              <a:r>
                <a:rPr lang="ja-JP" altLang="en-US" dirty="0">
                  <a:latin typeface="HGP創英角ｺﾞｼｯｸUB" pitchFamily="50" charset="-128"/>
                  <a:ea typeface="HGP創英角ｺﾞｼｯｸUB" pitchFamily="50" charset="-128"/>
                </a:rPr>
                <a:t>エネルギーのもと。</a:t>
              </a:r>
              <a:endParaRPr lang="en-US" altLang="ja-JP" dirty="0">
                <a:latin typeface="HGP創英角ｺﾞｼｯｸUB" pitchFamily="50" charset="-128"/>
                <a:ea typeface="HGP創英角ｺﾞｼｯｸUB" pitchFamily="50" charset="-128"/>
              </a:endParaRPr>
            </a:p>
            <a:p>
              <a:endParaRPr lang="en-US" altLang="ja-JP" dirty="0">
                <a:latin typeface="HGP創英角ｺﾞｼｯｸUB" pitchFamily="50" charset="-128"/>
                <a:ea typeface="HGP創英角ｺﾞｼｯｸUB" pitchFamily="50" charset="-128"/>
              </a:endParaRPr>
            </a:p>
            <a:p>
              <a:endParaRPr lang="en-US" altLang="ja-JP" dirty="0">
                <a:latin typeface="HGP創英角ｺﾞｼｯｸUB" pitchFamily="50" charset="-128"/>
                <a:ea typeface="HGP創英角ｺﾞｼｯｸUB" pitchFamily="50" charset="-128"/>
              </a:endParaRPr>
            </a:p>
            <a:p>
              <a:r>
                <a:rPr lang="ja-JP" altLang="en-US" dirty="0">
                  <a:latin typeface="HGP創英角ｺﾞｼｯｸUB" pitchFamily="50" charset="-128"/>
                  <a:ea typeface="HGP創英角ｺﾞｼｯｸUB" pitchFamily="50" charset="-128"/>
                </a:rPr>
                <a:t>からだを動かす</a:t>
              </a:r>
              <a:endParaRPr lang="en-US" altLang="ja-JP" dirty="0">
                <a:latin typeface="HGP創英角ｺﾞｼｯｸUB" pitchFamily="50" charset="-128"/>
                <a:ea typeface="HGP創英角ｺﾞｼｯｸUB" pitchFamily="50" charset="-128"/>
              </a:endParaRPr>
            </a:p>
            <a:p>
              <a:endParaRPr lang="en-US" altLang="ja-JP" sz="1000" dirty="0">
                <a:latin typeface="HGP創英角ｺﾞｼｯｸUB" pitchFamily="50" charset="-128"/>
                <a:ea typeface="HGP創英角ｺﾞｼｯｸUB" pitchFamily="50" charset="-128"/>
              </a:endParaRPr>
            </a:p>
            <a:p>
              <a:r>
                <a:rPr lang="ja-JP" altLang="en-US" dirty="0">
                  <a:latin typeface="HGP創英角ｺﾞｼｯｸUB" pitchFamily="50" charset="-128"/>
                  <a:ea typeface="HGP創英角ｺﾞｼｯｸUB" pitchFamily="50" charset="-128"/>
                </a:rPr>
                <a:t>元気のもとになる！</a:t>
              </a:r>
              <a:endParaRPr lang="en-US" altLang="ja-JP" dirty="0">
                <a:latin typeface="HGP創英角ｺﾞｼｯｸUB" pitchFamily="50" charset="-128"/>
                <a:ea typeface="HGP創英角ｺﾞｼｯｸUB" pitchFamily="50" charset="-128"/>
              </a:endParaRPr>
            </a:p>
            <a:p>
              <a:endParaRPr lang="ja-JP" altLang="en-US" dirty="0"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4113058" y="1216582"/>
              <a:ext cx="20431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た</a:t>
              </a: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2483768" y="4851617"/>
              <a:ext cx="20431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げんき</a:t>
              </a:r>
              <a:endParaRPr kumimoji="1"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4761130" y="4024858"/>
            <a:ext cx="2043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うご</a:t>
            </a:r>
            <a:endParaRPr kumimoji="1" lang="ja-JP" altLang="en-US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8172400" y="260648"/>
            <a:ext cx="648072" cy="23385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610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504" y="422495"/>
            <a:ext cx="2033240" cy="250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正方形/長方形 3"/>
          <p:cNvSpPr>
            <a:spLocks noChangeArrowheads="1"/>
          </p:cNvSpPr>
          <p:nvPr/>
        </p:nvSpPr>
        <p:spPr bwMode="auto">
          <a:xfrm>
            <a:off x="5362848" y="3173214"/>
            <a:ext cx="24495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4800" dirty="0">
                <a:latin typeface="HGP創英角ｺﾞｼｯｸUB" pitchFamily="50" charset="-128"/>
                <a:ea typeface="HGP創英角ｺﾞｼｯｸUB" pitchFamily="50" charset="-128"/>
              </a:rPr>
              <a:t>の巻</a:t>
            </a:r>
            <a:endParaRPr lang="ja-JP" altLang="en-US" sz="4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098456" y="3039741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まき</a:t>
            </a:r>
          </a:p>
        </p:txBody>
      </p:sp>
      <p:sp>
        <p:nvSpPr>
          <p:cNvPr id="7" name="円/楕円 6"/>
          <p:cNvSpPr/>
          <p:nvPr/>
        </p:nvSpPr>
        <p:spPr>
          <a:xfrm>
            <a:off x="2844354" y="2420888"/>
            <a:ext cx="2447726" cy="2346488"/>
          </a:xfrm>
          <a:prstGeom prst="ellipse">
            <a:avLst/>
          </a:prstGeom>
          <a:solidFill>
            <a:srgbClr val="00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600" dirty="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</a:rPr>
              <a:t>みどり</a:t>
            </a:r>
          </a:p>
        </p:txBody>
      </p:sp>
      <p:sp>
        <p:nvSpPr>
          <p:cNvPr id="6" name="円/楕円 5"/>
          <p:cNvSpPr/>
          <p:nvPr/>
        </p:nvSpPr>
        <p:spPr>
          <a:xfrm>
            <a:off x="8172400" y="260648"/>
            <a:ext cx="648072" cy="23385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943091" y="548680"/>
            <a:ext cx="4276981" cy="1231106"/>
            <a:chOff x="943091" y="548680"/>
            <a:chExt cx="4276981" cy="1231106"/>
          </a:xfrm>
        </p:grpSpPr>
        <p:sp>
          <p:nvSpPr>
            <p:cNvPr id="15" name="正方形/長方形 14"/>
            <p:cNvSpPr>
              <a:spLocks noChangeArrowheads="1"/>
            </p:cNvSpPr>
            <p:nvPr/>
          </p:nvSpPr>
          <p:spPr bwMode="auto">
            <a:xfrm>
              <a:off x="943091" y="548680"/>
              <a:ext cx="4276981" cy="1231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ja-JP" altLang="en-US" sz="3200" b="1" dirty="0">
                  <a:solidFill>
                    <a:schemeClr val="accent2"/>
                  </a:solidFill>
                  <a:latin typeface="メイリオ" pitchFamily="50" charset="-128"/>
                  <a:ea typeface="メイリオ" pitchFamily="50" charset="-128"/>
                </a:rPr>
                <a:t>なんだか、</a:t>
              </a:r>
              <a:endParaRPr lang="en-US" altLang="ja-JP" sz="3200" b="1" dirty="0">
                <a:solidFill>
                  <a:schemeClr val="accent2"/>
                </a:solidFill>
                <a:latin typeface="メイリオ" pitchFamily="50" charset="-128"/>
                <a:ea typeface="メイリオ" pitchFamily="50" charset="-128"/>
              </a:endParaRPr>
            </a:p>
            <a:p>
              <a:endParaRPr lang="en-US" altLang="ja-JP" sz="1000" b="1" dirty="0">
                <a:solidFill>
                  <a:schemeClr val="accent2"/>
                </a:solidFill>
                <a:latin typeface="メイリオ" pitchFamily="50" charset="-128"/>
                <a:ea typeface="メイリオ" pitchFamily="50" charset="-128"/>
              </a:endParaRPr>
            </a:p>
            <a:p>
              <a:r>
                <a:rPr lang="ja-JP" altLang="en-US" sz="3200" b="1" dirty="0">
                  <a:solidFill>
                    <a:schemeClr val="accent2"/>
                  </a:solidFill>
                  <a:latin typeface="メイリオ" pitchFamily="50" charset="-128"/>
                  <a:ea typeface="メイリオ" pitchFamily="50" charset="-128"/>
                </a:rPr>
                <a:t>調子がわるいんだ。</a:t>
              </a: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1028184" y="1020337"/>
              <a:ext cx="11073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solidFill>
                    <a:srgbClr val="C00000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ちょうし</a:t>
              </a:r>
            </a:p>
          </p:txBody>
        </p:sp>
      </p:grp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9024" y="4437062"/>
            <a:ext cx="2747415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正方形/長方形 10"/>
          <p:cNvSpPr>
            <a:spLocks noChangeArrowheads="1"/>
          </p:cNvSpPr>
          <p:nvPr/>
        </p:nvSpPr>
        <p:spPr bwMode="auto">
          <a:xfrm>
            <a:off x="5661025" y="3475583"/>
            <a:ext cx="34829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200" b="1" dirty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ロボットちゃん、</a:t>
            </a:r>
            <a:endParaRPr lang="en-US" altLang="ja-JP" sz="3200" b="1" dirty="0">
              <a:solidFill>
                <a:srgbClr val="002060"/>
              </a:solidFill>
              <a:latin typeface="メイリオ" pitchFamily="50" charset="-128"/>
              <a:ea typeface="メイリオ" pitchFamily="50" charset="-128"/>
            </a:endParaRPr>
          </a:p>
          <a:p>
            <a:r>
              <a:rPr lang="ja-JP" altLang="en-US" sz="3200" b="1" dirty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どうしたの？</a:t>
            </a: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 rot="20322222">
            <a:off x="555624" y="2044675"/>
            <a:ext cx="14157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 b="1" dirty="0">
                <a:latin typeface="メイリオ" pitchFamily="50" charset="-128"/>
                <a:ea typeface="メイリオ" pitchFamily="50" charset="-128"/>
              </a:rPr>
              <a:t>ギシギシ</a:t>
            </a:r>
          </a:p>
        </p:txBody>
      </p:sp>
      <p:sp>
        <p:nvSpPr>
          <p:cNvPr id="14" name="テキスト ボックス 13"/>
          <p:cNvSpPr txBox="1">
            <a:spLocks noChangeArrowheads="1"/>
          </p:cNvSpPr>
          <p:nvPr/>
        </p:nvSpPr>
        <p:spPr bwMode="auto">
          <a:xfrm rot="980044">
            <a:off x="3796910" y="4725144"/>
            <a:ext cx="14157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 b="1" dirty="0">
                <a:latin typeface="メイリオ" pitchFamily="50" charset="-128"/>
                <a:ea typeface="メイリオ" pitchFamily="50" charset="-128"/>
              </a:rPr>
              <a:t>ガタガタ</a:t>
            </a:r>
          </a:p>
        </p:txBody>
      </p:sp>
      <p:grpSp>
        <p:nvGrpSpPr>
          <p:cNvPr id="7" name="グループ化 6"/>
          <p:cNvGrpSpPr/>
          <p:nvPr/>
        </p:nvGrpSpPr>
        <p:grpSpPr>
          <a:xfrm>
            <a:off x="4716016" y="141112"/>
            <a:ext cx="3954729" cy="3503912"/>
            <a:chOff x="5076056" y="141112"/>
            <a:chExt cx="3594689" cy="3054701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689311">
              <a:off x="5076056" y="141112"/>
              <a:ext cx="3594689" cy="3054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円/楕円 4"/>
            <p:cNvSpPr/>
            <p:nvPr/>
          </p:nvSpPr>
          <p:spPr>
            <a:xfrm>
              <a:off x="7039627" y="2065838"/>
              <a:ext cx="145444" cy="145380"/>
            </a:xfrm>
            <a:prstGeom prst="ellipse">
              <a:avLst/>
            </a:prstGeom>
            <a:solidFill>
              <a:srgbClr val="00CC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円/楕円 11"/>
          <p:cNvSpPr/>
          <p:nvPr/>
        </p:nvSpPr>
        <p:spPr>
          <a:xfrm>
            <a:off x="8172400" y="260648"/>
            <a:ext cx="648072" cy="23385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C -0.01041 -0.01366 -0.01527 -0.01899 -0.02708 -0.02292 C -0.03194 -0.02732 -0.03732 -0.02963 -0.04218 -0.03403 C -0.05885 -0.04977 -0.03472 -0.03426 -0.05381 -0.04514 C -0.06631 -0.06551 -0.07656 -0.06482 -0.09288 -0.0676 C -0.10503 -0.07639 -0.11822 -0.07639 -0.13107 -0.07871 C -0.15312 -0.08866 -0.17604 -0.09306 -0.19826 -0.09769 C -0.2085 -0.10232 -0.21701 -0.10787 -0.22673 -0.09769 C -0.22795 -0.09422 -0.22847 -0.08866 -0.2302 -0.08635 C -0.23333 -0.08218 -0.24045 -0.07871 -0.24045 -0.07848 C -0.24635 -0.05857 -0.25121 -0.03889 -0.25711 -0.01899 C -0.25937 0.00787 -0.26232 0.02245 -0.26909 0.04467 C -0.27013 0.04861 -0.27239 0.04676 -0.27395 0.04861 C -0.27986 0.05509 -0.27986 0.05856 -0.28402 0.0706 C -0.28732 0.09259 -0.28333 0.07222 -0.29079 0.09328 C -0.30052 0.12199 -0.29236 0.11342 -0.3059 0.11967 C -0.30885 0.11828 -0.31197 0.11898 -0.31441 0.11597 C -0.31614 0.11342 -0.31649 0.10787 -0.31788 0.10509 C -0.31909 0.10185 -0.32083 0.09907 -0.32274 0.09722 C -0.33211 0.08796 -0.34618 0.07662 -0.35625 0.0706 C -0.36909 0.05138 -0.35277 0.0743 -0.36788 0.05995 C -0.38246 0.04652 -0.36406 0.05717 -0.37795 0.04861 C -0.38246 0.04629 -0.3875 0.0456 -0.39149 0.04097 C -0.39375 0.03842 -0.39583 0.03588 -0.39826 0.03356 C -0.40156 0.03032 -0.40833 0.02592 -0.40833 0.02638 C -0.42066 0.03518 -0.4177 0.03888 -0.42343 0.05995 C -0.42916 0.08101 -0.43038 0.08287 -0.4368 0.09722 C -0.43975 0.11689 -0.4375 0.10555 -0.44513 0.13078 C -0.44635 0.13449 -0.44843 0.14236 -0.44843 0.14259 C -0.45121 0.16666 -0.45763 0.18472 -0.46388 0.20578 C -0.46493 0.20926 -0.46579 0.21365 -0.46701 0.21736 C -0.46805 0.22106 -0.47048 0.22824 -0.47048 0.22847 C -0.47326 0.24676 -0.47725 0.26088 -0.48229 0.27708 C -0.4934 0.31458 -0.47864 0.28888 -0.49045 0.30717 C -0.4927 0.31458 -0.4934 0.32731 -0.49722 0.32986 C -0.50416 0.33426 -0.51006 0.33819 -0.51736 0.34074 C -0.52048 0.34513 -0.52413 0.34745 -0.52743 0.35208 C -0.53559 0.36458 -0.52951 0.36319 -0.5342 0.36319 " pathEditMode="relative" rAng="0" ptsTypes="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19" y="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14" grpId="0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16412" y="4837740"/>
            <a:ext cx="2207716" cy="155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正方形/長方形 20"/>
          <p:cNvSpPr>
            <a:spLocks noChangeArrowheads="1"/>
          </p:cNvSpPr>
          <p:nvPr/>
        </p:nvSpPr>
        <p:spPr bwMode="auto">
          <a:xfrm>
            <a:off x="5940152" y="5085184"/>
            <a:ext cx="28266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200" b="1" dirty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どうして</a:t>
            </a:r>
            <a:r>
              <a:rPr lang="en-US" altLang="ja-JP" sz="3200" b="1" dirty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???</a:t>
            </a:r>
          </a:p>
        </p:txBody>
      </p:sp>
      <p:grpSp>
        <p:nvGrpSpPr>
          <p:cNvPr id="8" name="グループ化 7"/>
          <p:cNvGrpSpPr/>
          <p:nvPr/>
        </p:nvGrpSpPr>
        <p:grpSpPr>
          <a:xfrm>
            <a:off x="4632148" y="116632"/>
            <a:ext cx="4511853" cy="4968552"/>
            <a:chOff x="4632148" y="116632"/>
            <a:chExt cx="4511853" cy="4968552"/>
          </a:xfrm>
        </p:grpSpPr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32148" y="1353539"/>
              <a:ext cx="3684267" cy="3731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" name="グループ化 2"/>
            <p:cNvGrpSpPr/>
            <p:nvPr/>
          </p:nvGrpSpPr>
          <p:grpSpPr>
            <a:xfrm>
              <a:off x="4810919" y="116632"/>
              <a:ext cx="4333082" cy="1569660"/>
              <a:chOff x="4810919" y="332656"/>
              <a:chExt cx="4333082" cy="1569660"/>
            </a:xfrm>
          </p:grpSpPr>
          <p:sp>
            <p:nvSpPr>
              <p:cNvPr id="20" name="正方形/長方形 19"/>
              <p:cNvSpPr>
                <a:spLocks noChangeArrowheads="1"/>
              </p:cNvSpPr>
              <p:nvPr/>
            </p:nvSpPr>
            <p:spPr bwMode="auto">
              <a:xfrm>
                <a:off x="4810919" y="332656"/>
                <a:ext cx="4333082" cy="15696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3200" b="1" dirty="0">
                    <a:solidFill>
                      <a:srgbClr val="002060"/>
                    </a:solidFill>
                    <a:latin typeface="メイリオ" pitchFamily="50" charset="-128"/>
                    <a:ea typeface="メイリオ" pitchFamily="50" charset="-128"/>
                  </a:rPr>
                  <a:t>ガソリンも</a:t>
                </a:r>
                <a:endParaRPr lang="en-US" altLang="ja-JP" sz="3200" b="1" dirty="0">
                  <a:solidFill>
                    <a:srgbClr val="002060"/>
                  </a:solidFill>
                  <a:latin typeface="メイリオ" pitchFamily="50" charset="-128"/>
                  <a:ea typeface="メイリオ" pitchFamily="50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en-US" sz="3200" b="1" dirty="0">
                    <a:solidFill>
                      <a:srgbClr val="002060"/>
                    </a:solidFill>
                    <a:latin typeface="メイリオ" pitchFamily="50" charset="-128"/>
                    <a:ea typeface="メイリオ" pitchFamily="50" charset="-128"/>
                  </a:rPr>
                  <a:t>入れたし・・・</a:t>
                </a:r>
              </a:p>
            </p:txBody>
          </p:sp>
          <p:sp>
            <p:nvSpPr>
              <p:cNvPr id="17" name="テキスト ボックス 16"/>
              <p:cNvSpPr txBox="1"/>
              <p:nvPr/>
            </p:nvSpPr>
            <p:spPr>
              <a:xfrm>
                <a:off x="4913293" y="1043444"/>
                <a:ext cx="12428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1200" dirty="0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い</a:t>
                </a:r>
                <a:endParaRPr kumimoji="1" lang="ja-JP" altLang="en-US" sz="1200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</p:grpSp>
      </p:grpSp>
      <p:grpSp>
        <p:nvGrpSpPr>
          <p:cNvPr id="7" name="グループ化 6"/>
          <p:cNvGrpSpPr/>
          <p:nvPr/>
        </p:nvGrpSpPr>
        <p:grpSpPr>
          <a:xfrm>
            <a:off x="467544" y="509657"/>
            <a:ext cx="4104456" cy="4863559"/>
            <a:chOff x="467544" y="509657"/>
            <a:chExt cx="4104456" cy="4863559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467544" y="509657"/>
              <a:ext cx="4104456" cy="1591834"/>
              <a:chOff x="467544" y="242537"/>
              <a:chExt cx="4104456" cy="1591834"/>
            </a:xfrm>
          </p:grpSpPr>
          <p:sp>
            <p:nvSpPr>
              <p:cNvPr id="19" name="正方形/長方形 18"/>
              <p:cNvSpPr>
                <a:spLocks noChangeArrowheads="1"/>
              </p:cNvSpPr>
              <p:nvPr/>
            </p:nvSpPr>
            <p:spPr bwMode="auto">
              <a:xfrm>
                <a:off x="467544" y="264711"/>
                <a:ext cx="4104456" cy="15696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3200" b="1" dirty="0">
                    <a:solidFill>
                      <a:srgbClr val="002060"/>
                    </a:solidFill>
                    <a:latin typeface="メイリオ" pitchFamily="50" charset="-128"/>
                    <a:ea typeface="メイリオ" pitchFamily="50" charset="-128"/>
                  </a:rPr>
                  <a:t>部品もちゃんと</a:t>
                </a:r>
                <a:endParaRPr lang="en-US" altLang="ja-JP" sz="3200" b="1" dirty="0">
                  <a:solidFill>
                    <a:srgbClr val="002060"/>
                  </a:solidFill>
                  <a:latin typeface="メイリオ" pitchFamily="50" charset="-128"/>
                  <a:ea typeface="メイリオ" pitchFamily="50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en-US" sz="3200" b="1" dirty="0">
                    <a:solidFill>
                      <a:srgbClr val="002060"/>
                    </a:solidFill>
                    <a:latin typeface="メイリオ" pitchFamily="50" charset="-128"/>
                    <a:ea typeface="メイリオ" pitchFamily="50" charset="-128"/>
                  </a:rPr>
                  <a:t>入っているし・・・</a:t>
                </a:r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467544" y="242537"/>
                <a:ext cx="124288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200" dirty="0">
                    <a:solidFill>
                      <a:srgbClr val="002060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　</a:t>
                </a:r>
                <a:r>
                  <a:rPr kumimoji="1" lang="ja-JP" altLang="en-US" sz="1200" dirty="0" err="1">
                    <a:solidFill>
                      <a:srgbClr val="002060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ぶ</a:t>
                </a:r>
                <a:r>
                  <a:rPr kumimoji="1" lang="ja-JP" altLang="en-US" sz="1200" dirty="0">
                    <a:solidFill>
                      <a:srgbClr val="002060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ひん</a:t>
                </a:r>
                <a:endParaRPr kumimoji="1" lang="en-US" altLang="ja-JP" sz="1200" dirty="0">
                  <a:solidFill>
                    <a:srgbClr val="002060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  <a:p>
                <a:endParaRPr lang="en-US" altLang="ja-JP" sz="1200" dirty="0">
                  <a:solidFill>
                    <a:srgbClr val="002060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  <a:p>
                <a:endParaRPr lang="en-US" altLang="ja-JP" sz="1200" dirty="0">
                  <a:solidFill>
                    <a:srgbClr val="002060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  <a:p>
                <a:endParaRPr kumimoji="1" lang="en-US" altLang="ja-JP" sz="1200" dirty="0">
                  <a:solidFill>
                    <a:srgbClr val="002060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  <a:p>
                <a:r>
                  <a:rPr lang="ja-JP" altLang="en-US" sz="1200" dirty="0">
                    <a:solidFill>
                      <a:srgbClr val="002060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はい</a:t>
                </a:r>
                <a:endParaRPr kumimoji="1" lang="ja-JP" altLang="en-US" sz="1200" dirty="0">
                  <a:solidFill>
                    <a:srgbClr val="002060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</p:grpSp>
        <p:grpSp>
          <p:nvGrpSpPr>
            <p:cNvPr id="6" name="グループ化 5"/>
            <p:cNvGrpSpPr/>
            <p:nvPr/>
          </p:nvGrpSpPr>
          <p:grpSpPr>
            <a:xfrm>
              <a:off x="738645" y="1704231"/>
              <a:ext cx="3622403" cy="3668985"/>
              <a:chOff x="738645" y="1704231"/>
              <a:chExt cx="3622403" cy="3668985"/>
            </a:xfrm>
          </p:grpSpPr>
          <p:pic>
            <p:nvPicPr>
              <p:cNvPr id="24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38645" y="1704231"/>
                <a:ext cx="3622403" cy="36689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" name="図 4"/>
              <p:cNvPicPr>
                <a:picLocks noChangeAspect="1"/>
              </p:cNvPicPr>
              <p:nvPr/>
            </p:nvPicPr>
            <p:blipFill rotWithShape="1">
              <a:blip r:embed="rId5"/>
              <a:srcRect l="35566" t="46617" r="40586" b="35008"/>
              <a:stretch/>
            </p:blipFill>
            <p:spPr>
              <a:xfrm>
                <a:off x="2176927" y="3200096"/>
                <a:ext cx="720080" cy="660951"/>
              </a:xfrm>
              <a:prstGeom prst="rect">
                <a:avLst/>
              </a:prstGeom>
            </p:spPr>
          </p:pic>
        </p:grpSp>
      </p:grpSp>
      <p:sp>
        <p:nvSpPr>
          <p:cNvPr id="27" name="円/楕円 26"/>
          <p:cNvSpPr/>
          <p:nvPr/>
        </p:nvSpPr>
        <p:spPr>
          <a:xfrm>
            <a:off x="8172400" y="260648"/>
            <a:ext cx="648072" cy="23385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4031" y="2110608"/>
            <a:ext cx="6673870" cy="3021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グループ化 16"/>
          <p:cNvGrpSpPr/>
          <p:nvPr/>
        </p:nvGrpSpPr>
        <p:grpSpPr>
          <a:xfrm>
            <a:off x="1907704" y="5373216"/>
            <a:ext cx="6340197" cy="1261884"/>
            <a:chOff x="1907704" y="5592142"/>
            <a:chExt cx="6340197" cy="1261884"/>
          </a:xfrm>
        </p:grpSpPr>
        <p:sp>
          <p:nvSpPr>
            <p:cNvPr id="14" name="テキスト ボックス 13"/>
            <p:cNvSpPr txBox="1"/>
            <p:nvPr/>
          </p:nvSpPr>
          <p:spPr>
            <a:xfrm>
              <a:off x="1907704" y="5592142"/>
              <a:ext cx="6340197" cy="1261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3200" b="1" dirty="0">
                  <a:solidFill>
                    <a:srgbClr val="002060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オイルは、ロボットちゃんの</a:t>
              </a:r>
              <a:endParaRPr lang="en-US" altLang="ja-JP" sz="3200" b="1" dirty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endParaRPr lang="en-US" altLang="ja-JP" sz="1200" b="1" dirty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r>
                <a:rPr lang="ja-JP" altLang="en-US" sz="3200" b="1" dirty="0">
                  <a:solidFill>
                    <a:srgbClr val="002060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からだの調子をととのえるんだ</a:t>
              </a:r>
              <a:r>
                <a:rPr kumimoji="1" lang="ja-JP" altLang="en-US" sz="3200" b="1" dirty="0">
                  <a:solidFill>
                    <a:srgbClr val="002060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！</a:t>
              </a: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3635896" y="6092728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00" dirty="0">
                  <a:solidFill>
                    <a:srgbClr val="002060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ちょうし</a:t>
              </a:r>
              <a:endParaRPr kumimoji="1" lang="ja-JP" altLang="en-US" sz="1200" dirty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683568" y="469059"/>
            <a:ext cx="8378100" cy="1228847"/>
            <a:chOff x="683568" y="469059"/>
            <a:chExt cx="8378100" cy="1228847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683568" y="620688"/>
              <a:ext cx="83781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200" b="1" dirty="0">
                  <a:solidFill>
                    <a:srgbClr val="002060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そうか、ギシギシ、ガタガタの</a:t>
              </a:r>
              <a:r>
                <a:rPr kumimoji="1" lang="ja-JP" altLang="en-US" sz="3200" b="1" dirty="0">
                  <a:solidFill>
                    <a:srgbClr val="002060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原因は</a:t>
              </a:r>
              <a:endParaRPr kumimoji="1" lang="en-US" altLang="ja-JP" sz="3200" b="1" dirty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r>
                <a:rPr kumimoji="1" lang="ja-JP" altLang="en-US" sz="3200" b="1" dirty="0">
                  <a:solidFill>
                    <a:srgbClr val="002060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オイルがないからだ！</a:t>
              </a: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6516216" y="469059"/>
              <a:ext cx="80021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200" dirty="0">
                  <a:solidFill>
                    <a:srgbClr val="002060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げんいん</a:t>
              </a:r>
            </a:p>
          </p:txBody>
        </p:sp>
      </p:grpSp>
      <p:sp>
        <p:nvSpPr>
          <p:cNvPr id="9" name="円/楕円 8"/>
          <p:cNvSpPr/>
          <p:nvPr/>
        </p:nvSpPr>
        <p:spPr>
          <a:xfrm>
            <a:off x="8172400" y="260648"/>
            <a:ext cx="648072" cy="23385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-36512" y="260648"/>
            <a:ext cx="9078831" cy="5400600"/>
          </a:xfrm>
          <a:noFill/>
        </p:spPr>
        <p:txBody>
          <a:bodyPr/>
          <a:lstStyle/>
          <a:p>
            <a:pPr eaLnBrk="1" hangingPunct="1"/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200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１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　　</a:t>
            </a:r>
            <a:br>
              <a: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</a:b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人間のからだの調子を</a:t>
            </a:r>
            <a:br>
              <a:rPr lang="en-US" altLang="ja-JP" dirty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ととのえるには、どうするの？</a:t>
            </a:r>
          </a:p>
        </p:txBody>
      </p:sp>
      <p:grpSp>
        <p:nvGrpSpPr>
          <p:cNvPr id="11" name="グループ化 10"/>
          <p:cNvGrpSpPr>
            <a:grpSpLocks/>
          </p:cNvGrpSpPr>
          <p:nvPr/>
        </p:nvGrpSpPr>
        <p:grpSpPr bwMode="auto">
          <a:xfrm>
            <a:off x="5565375" y="4304946"/>
            <a:ext cx="3278187" cy="1925288"/>
            <a:chOff x="4067944" y="4869160"/>
            <a:chExt cx="3278494" cy="1925001"/>
          </a:xfrm>
        </p:grpSpPr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67944" y="5073987"/>
              <a:ext cx="1952625" cy="1720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127238" y="4869160"/>
              <a:ext cx="1219200" cy="18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テキスト ボックス 6"/>
          <p:cNvSpPr txBox="1"/>
          <p:nvPr/>
        </p:nvSpPr>
        <p:spPr>
          <a:xfrm>
            <a:off x="1979712" y="2287905"/>
            <a:ext cx="4680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にんげん　　　　　　　　　　　　　　　　　　　ちょうし　　　　　　　　　　　　　　　　　　</a:t>
            </a:r>
            <a:endParaRPr kumimoji="1" lang="ja-JP" altLang="en-US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8172400" y="260648"/>
            <a:ext cx="648072" cy="23385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3079" y="692696"/>
            <a:ext cx="1230729" cy="101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9990" y="4293096"/>
            <a:ext cx="1102864" cy="8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C:\Users\ASAKON~1\AppData\Local\Temp\B2Temp\Attach\aka.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344" y="3316356"/>
            <a:ext cx="906097" cy="115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5044" y="5445224"/>
            <a:ext cx="887535" cy="81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773" y="3739720"/>
            <a:ext cx="653620" cy="60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7757" y="3706881"/>
            <a:ext cx="667935" cy="69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1412" y="2761409"/>
            <a:ext cx="1119572" cy="82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ASAKON~1\AppData\Local\Temp\B2Temp\Attach\midori.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94612">
            <a:off x="7999475" y="1747462"/>
            <a:ext cx="665358" cy="141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3" descr="C:\Users\ASAKON~1\AppData\Local\Temp\B2Temp\Attach\midori.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920909"/>
            <a:ext cx="662636" cy="74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7343" y="4913166"/>
            <a:ext cx="1368655" cy="84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4565" y="4225211"/>
            <a:ext cx="1102419" cy="1301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954988">
            <a:off x="5678896" y="5290687"/>
            <a:ext cx="81812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4927941"/>
            <a:ext cx="71974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393" y="5788996"/>
            <a:ext cx="879135" cy="68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グループ化 1"/>
          <p:cNvGrpSpPr/>
          <p:nvPr/>
        </p:nvGrpSpPr>
        <p:grpSpPr>
          <a:xfrm>
            <a:off x="971600" y="34408"/>
            <a:ext cx="7245512" cy="1461392"/>
            <a:chOff x="1580487" y="34408"/>
            <a:chExt cx="7245512" cy="1461392"/>
          </a:xfrm>
          <a:noFill/>
        </p:grpSpPr>
        <p:sp>
          <p:nvSpPr>
            <p:cNvPr id="41" name="タイトル 1"/>
            <p:cNvSpPr txBox="1">
              <a:spLocks/>
            </p:cNvSpPr>
            <p:nvPr/>
          </p:nvSpPr>
          <p:spPr bwMode="auto">
            <a:xfrm>
              <a:off x="1580487" y="116816"/>
              <a:ext cx="7245512" cy="137898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en-US" dirty="0">
                  <a:latin typeface="HGP創英角ｺﾞｼｯｸUB" pitchFamily="50" charset="-128"/>
                  <a:ea typeface="HGP創英角ｺﾞｼｯｸUB" pitchFamily="50" charset="-128"/>
                </a:rPr>
                <a:t>からだの調子をととのえる</a:t>
              </a:r>
              <a:br>
                <a:rPr lang="en-US" altLang="ja-JP" dirty="0">
                  <a:latin typeface="HGP創英角ｺﾞｼｯｸUB" pitchFamily="50" charset="-128"/>
                  <a:ea typeface="HGP創英角ｺﾞｼｯｸUB" pitchFamily="50" charset="-128"/>
                </a:rPr>
              </a:br>
              <a:r>
                <a:rPr lang="ja-JP" altLang="en-US" dirty="0">
                  <a:latin typeface="HGP創英角ｺﾞｼｯｸUB" pitchFamily="50" charset="-128"/>
                  <a:ea typeface="HGP創英角ｺﾞｼｯｸUB" pitchFamily="50" charset="-128"/>
                </a:rPr>
                <a:t>食べもの</a:t>
              </a:r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4305583" y="34408"/>
              <a:ext cx="3636880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ja-JP" altLang="en-US" sz="1200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ちょうし　　　　　　　　　　　　　　　　　　</a:t>
              </a:r>
              <a:endParaRPr kumimoji="1"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4257394" y="743497"/>
              <a:ext cx="3636880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ja-JP" altLang="en-US" sz="1200" dirty="0" err="1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た　　</a:t>
              </a:r>
              <a:r>
                <a:rPr lang="ja-JP" altLang="en-US" sz="1200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　　　　　　　　　　　　　　　</a:t>
              </a:r>
              <a:endParaRPr kumimoji="1"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pic>
        <p:nvPicPr>
          <p:cNvPr id="37" name="Picture 7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7777" y="1772816"/>
            <a:ext cx="823629" cy="74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945" y="3155637"/>
            <a:ext cx="726975" cy="77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タイトル 1"/>
          <p:cNvSpPr txBox="1">
            <a:spLocks/>
          </p:cNvSpPr>
          <p:nvPr/>
        </p:nvSpPr>
        <p:spPr bwMode="auto">
          <a:xfrm>
            <a:off x="3034568" y="455439"/>
            <a:ext cx="6073936" cy="137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食べものってなーに？</a:t>
            </a:r>
          </a:p>
        </p:txBody>
      </p:sp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020" y="1540705"/>
            <a:ext cx="853126" cy="98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グループ化 4"/>
          <p:cNvGrpSpPr/>
          <p:nvPr/>
        </p:nvGrpSpPr>
        <p:grpSpPr>
          <a:xfrm>
            <a:off x="1962079" y="1705121"/>
            <a:ext cx="5183989" cy="4964239"/>
            <a:chOff x="1962079" y="1705121"/>
            <a:chExt cx="5183989" cy="4964239"/>
          </a:xfrm>
        </p:grpSpPr>
        <p:pic>
          <p:nvPicPr>
            <p:cNvPr id="35" name="Picture 2"/>
            <p:cNvPicPr>
              <a:picLocks noChangeArrowheads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031520" y="3641969"/>
              <a:ext cx="1080000" cy="10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円/楕円 32"/>
            <p:cNvSpPr/>
            <p:nvPr/>
          </p:nvSpPr>
          <p:spPr>
            <a:xfrm>
              <a:off x="1962079" y="1705121"/>
              <a:ext cx="5183989" cy="4964239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C000"/>
                </a:solidFill>
              </a:endParaRPr>
            </a:p>
          </p:txBody>
        </p:sp>
      </p:grpSp>
      <p:sp>
        <p:nvSpPr>
          <p:cNvPr id="40" name="円/楕円 39"/>
          <p:cNvSpPr/>
          <p:nvPr/>
        </p:nvSpPr>
        <p:spPr>
          <a:xfrm>
            <a:off x="8172400" y="260648"/>
            <a:ext cx="648072" cy="23385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379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0926 L -0.00747 -0.158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7" y="-838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 0.0051 L -0.53715 0.0576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90" y="261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 L 0.15278 0.1048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39" y="523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7407E-6 L 0.38576 -0.4296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-2148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59259E-6 L -0.01823 0.0796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" y="3981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22222E-6 L -0.02378 -0.2428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-1215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0.05868 -0.0604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4" y="-3032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81481E-6 L 0.2316 -0.3347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80" y="-1673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.23628 0.0465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2315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48148E-6 L 0.47726 -0.0217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54" y="-1088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15162 L -0.18628 -0.2419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-4514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02205 0.27801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13889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1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3.61111E-6 0 L -0.01823 0.07963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" y="3981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22" presetClass="exit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0" dur="2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7000"/>
                            </p:stCondLst>
                            <p:childTnLst>
                              <p:par>
                                <p:cTn id="1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0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000"/>
                            </p:stCondLst>
                            <p:childTnLst>
                              <p:par>
                                <p:cTn id="1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7000"/>
                            </p:stCondLst>
                            <p:childTnLst>
                              <p:par>
                                <p:cTn id="1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000"/>
                            </p:stCondLst>
                            <p:childTnLst>
                              <p:par>
                                <p:cTn id="1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0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4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230312" y="1216582"/>
            <a:ext cx="8686800" cy="3876230"/>
            <a:chOff x="230312" y="1216582"/>
            <a:chExt cx="8686800" cy="3876230"/>
          </a:xfrm>
        </p:grpSpPr>
        <p:sp>
          <p:nvSpPr>
            <p:cNvPr id="10" name="タイトル 1"/>
            <p:cNvSpPr txBox="1">
              <a:spLocks/>
            </p:cNvSpPr>
            <p:nvPr/>
          </p:nvSpPr>
          <p:spPr bwMode="auto">
            <a:xfrm>
              <a:off x="230312" y="3429000"/>
              <a:ext cx="8686800" cy="734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en-US" dirty="0">
                  <a:solidFill>
                    <a:srgbClr val="00B05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みどり</a:t>
              </a:r>
              <a:r>
                <a:rPr lang="ja-JP" altLang="en-US" dirty="0">
                  <a:latin typeface="HGP創英角ｺﾞｼｯｸUB" pitchFamily="50" charset="-128"/>
                  <a:ea typeface="HGP創英角ｺﾞｼｯｸUB" pitchFamily="50" charset="-128"/>
                </a:rPr>
                <a:t>　の食べものは・・・</a:t>
              </a:r>
              <a:endParaRPr lang="en-US" altLang="ja-JP" dirty="0">
                <a:latin typeface="HGP創英角ｺﾞｼｯｸUB" pitchFamily="50" charset="-128"/>
                <a:ea typeface="HGP創英角ｺﾞｼｯｸUB" pitchFamily="50" charset="-128"/>
              </a:endParaRPr>
            </a:p>
            <a:p>
              <a:endParaRPr lang="ja-JP" altLang="en-US" sz="1000" dirty="0">
                <a:latin typeface="HGP創英角ｺﾞｼｯｸUB" pitchFamily="50" charset="-128"/>
                <a:ea typeface="HGP創英角ｺﾞｼｯｸUB" pitchFamily="50" charset="-128"/>
              </a:endParaRPr>
            </a:p>
            <a:p>
              <a:r>
                <a:rPr lang="ja-JP" altLang="en-US" dirty="0">
                  <a:latin typeface="HGP創英角ｺﾞｼｯｸUB" pitchFamily="50" charset="-128"/>
                  <a:ea typeface="HGP創英角ｺﾞｼｯｸUB" pitchFamily="50" charset="-128"/>
                </a:rPr>
                <a:t>病気から守ってくれたり</a:t>
              </a:r>
              <a:endParaRPr lang="en-US" altLang="ja-JP" dirty="0">
                <a:latin typeface="HGP創英角ｺﾞｼｯｸUB" pitchFamily="50" charset="-128"/>
                <a:ea typeface="HGP創英角ｺﾞｼｯｸUB" pitchFamily="50" charset="-128"/>
              </a:endParaRPr>
            </a:p>
            <a:p>
              <a:endParaRPr lang="en-US" altLang="ja-JP" dirty="0">
                <a:latin typeface="HGP創英角ｺﾞｼｯｸUB" pitchFamily="50" charset="-128"/>
                <a:ea typeface="HGP創英角ｺﾞｼｯｸUB" pitchFamily="50" charset="-128"/>
              </a:endParaRPr>
            </a:p>
            <a:p>
              <a:endParaRPr lang="en-US" altLang="ja-JP" dirty="0">
                <a:latin typeface="HGP創英角ｺﾞｼｯｸUB" pitchFamily="50" charset="-128"/>
                <a:ea typeface="HGP創英角ｺﾞｼｯｸUB" pitchFamily="50" charset="-128"/>
              </a:endParaRPr>
            </a:p>
            <a:p>
              <a:r>
                <a:rPr lang="ja-JP" altLang="en-US" dirty="0">
                  <a:latin typeface="HGP創英角ｺﾞｼｯｸUB" pitchFamily="50" charset="-128"/>
                  <a:ea typeface="HGP創英角ｺﾞｼｯｸUB" pitchFamily="50" charset="-128"/>
                </a:rPr>
                <a:t>いいうんちが出る</a:t>
              </a:r>
              <a:endParaRPr lang="en-US" altLang="ja-JP" dirty="0">
                <a:latin typeface="HGP創英角ｺﾞｼｯｸUB" pitchFamily="50" charset="-128"/>
                <a:ea typeface="HGP創英角ｺﾞｼｯｸUB" pitchFamily="50" charset="-128"/>
              </a:endParaRPr>
            </a:p>
            <a:p>
              <a:r>
                <a:rPr lang="ja-JP" altLang="en-US" dirty="0">
                  <a:latin typeface="HGP創英角ｺﾞｼｯｸUB" pitchFamily="50" charset="-128"/>
                  <a:ea typeface="HGP創英角ｺﾞｼｯｸUB" pitchFamily="50" charset="-128"/>
                </a:rPr>
                <a:t>お手つだいをしてくれる！</a:t>
              </a:r>
              <a:endParaRPr lang="en-US" altLang="ja-JP" dirty="0">
                <a:latin typeface="HGP創英角ｺﾞｼｯｸUB" pitchFamily="50" charset="-128"/>
                <a:ea typeface="HGP創英角ｺﾞｼｯｸUB" pitchFamily="50" charset="-128"/>
              </a:endParaRPr>
            </a:p>
            <a:p>
              <a:endParaRPr lang="ja-JP" altLang="en-US" dirty="0"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4113058" y="1216582"/>
              <a:ext cx="20431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た</a:t>
              </a: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2239168" y="4815813"/>
              <a:ext cx="20431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て</a:t>
              </a:r>
              <a:endParaRPr kumimoji="1"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2069940" y="2060848"/>
            <a:ext cx="2646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びょうき                  　　  まも</a:t>
            </a:r>
            <a:endParaRPr kumimoji="1" lang="ja-JP" altLang="en-US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23402" y="2893333"/>
            <a:ext cx="1080000" cy="1042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5639514" y="4116681"/>
            <a:ext cx="2043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で</a:t>
            </a:r>
            <a:endParaRPr lang="en-US" altLang="ja-JP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8172400" y="260648"/>
            <a:ext cx="648072" cy="23385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379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/>
          <p:cNvSpPr>
            <a:spLocks noGrp="1"/>
          </p:cNvSpPr>
          <p:nvPr>
            <p:ph type="title"/>
          </p:nvPr>
        </p:nvSpPr>
        <p:spPr>
          <a:xfrm>
            <a:off x="468313" y="332656"/>
            <a:ext cx="8229600" cy="1143000"/>
          </a:xfrm>
        </p:spPr>
        <p:txBody>
          <a:bodyPr/>
          <a:lstStyle/>
          <a:p>
            <a:pPr>
              <a:tabLst>
                <a:tab pos="2952750" algn="l"/>
              </a:tabLst>
            </a:pPr>
            <a:r>
              <a:rPr lang="ja-JP" altLang="en-US" dirty="0">
                <a:latin typeface="HGS創英角ｺﾞｼｯｸUB" pitchFamily="50" charset="-128"/>
                <a:ea typeface="HGS創英角ｺﾞｼｯｸUB" pitchFamily="50" charset="-128"/>
              </a:rPr>
              <a:t>３つの色をバランスよく</a:t>
            </a:r>
            <a:br>
              <a:rPr lang="en-US" altLang="ja-JP" dirty="0">
                <a:latin typeface="HGS創英角ｺﾞｼｯｸUB" pitchFamily="50" charset="-128"/>
                <a:ea typeface="HGS創英角ｺﾞｼｯｸUB" pitchFamily="50" charset="-128"/>
              </a:rPr>
            </a:br>
            <a:r>
              <a:rPr lang="ja-JP" altLang="en-US" dirty="0">
                <a:latin typeface="HGS創英角ｺﾞｼｯｸUB" pitchFamily="50" charset="-128"/>
                <a:ea typeface="HGS創英角ｺﾞｼｯｸUB" pitchFamily="50" charset="-128"/>
              </a:rPr>
              <a:t>食べることが大切なんだ！</a:t>
            </a:r>
          </a:p>
        </p:txBody>
      </p:sp>
      <p:sp>
        <p:nvSpPr>
          <p:cNvPr id="2" name="円/楕円 1"/>
          <p:cNvSpPr/>
          <p:nvPr/>
        </p:nvSpPr>
        <p:spPr>
          <a:xfrm>
            <a:off x="803612" y="1988840"/>
            <a:ext cx="2158355" cy="20690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800" dirty="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</a:rPr>
              <a:t>あか</a:t>
            </a:r>
          </a:p>
        </p:txBody>
      </p:sp>
      <p:sp>
        <p:nvSpPr>
          <p:cNvPr id="7" name="円/楕円 6"/>
          <p:cNvSpPr/>
          <p:nvPr/>
        </p:nvSpPr>
        <p:spPr>
          <a:xfrm>
            <a:off x="3471778" y="2007987"/>
            <a:ext cx="2158355" cy="206908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800" dirty="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</a:rPr>
              <a:t>きいろ</a:t>
            </a:r>
          </a:p>
        </p:txBody>
      </p:sp>
      <p:sp>
        <p:nvSpPr>
          <p:cNvPr id="8" name="円/楕円 7"/>
          <p:cNvSpPr/>
          <p:nvPr/>
        </p:nvSpPr>
        <p:spPr>
          <a:xfrm>
            <a:off x="6058311" y="1988840"/>
            <a:ext cx="2160339" cy="2069085"/>
          </a:xfrm>
          <a:prstGeom prst="ellipse">
            <a:avLst/>
          </a:prstGeom>
          <a:solidFill>
            <a:srgbClr val="00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800" dirty="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</a:rPr>
              <a:t>みどり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241068" y="116632"/>
            <a:ext cx="4355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いろ　　　　 　　　　　　　　　　　　　　　　</a:t>
            </a:r>
            <a:endParaRPr kumimoji="1" lang="ja-JP" altLang="en-US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325996" y="807568"/>
            <a:ext cx="4355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た　　　　　　　　　　　　　　　　　　　　　 たいせつ　　　　 　　　　　　　　　　　　　　　　</a:t>
            </a:r>
            <a:endParaRPr kumimoji="1" lang="ja-JP" altLang="en-US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2547268" y="3344069"/>
            <a:ext cx="4413592" cy="3417641"/>
            <a:chOff x="2547268" y="3344069"/>
            <a:chExt cx="4413592" cy="3417641"/>
          </a:xfrm>
        </p:grpSpPr>
        <p:pic>
          <p:nvPicPr>
            <p:cNvPr id="39" name="図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2601" y="3908774"/>
              <a:ext cx="2358259" cy="2852936"/>
            </a:xfrm>
            <a:prstGeom prst="rect">
              <a:avLst/>
            </a:prstGeom>
          </p:spPr>
        </p:pic>
        <p:grpSp>
          <p:nvGrpSpPr>
            <p:cNvPr id="40" name="グループ化 39"/>
            <p:cNvGrpSpPr/>
            <p:nvPr/>
          </p:nvGrpSpPr>
          <p:grpSpPr>
            <a:xfrm>
              <a:off x="2547268" y="3344069"/>
              <a:ext cx="3512217" cy="3397299"/>
              <a:chOff x="3586650" y="3780979"/>
              <a:chExt cx="3278201" cy="3104405"/>
            </a:xfrm>
          </p:grpSpPr>
          <p:pic>
            <p:nvPicPr>
              <p:cNvPr id="41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586650" y="3780979"/>
                <a:ext cx="2198361" cy="31044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2" name="円/楕円 41"/>
              <p:cNvSpPr>
                <a:spLocks noChangeAspect="1"/>
              </p:cNvSpPr>
              <p:nvPr/>
            </p:nvSpPr>
            <p:spPr>
              <a:xfrm>
                <a:off x="6510829" y="5844768"/>
                <a:ext cx="201622" cy="201623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円/楕円 42"/>
              <p:cNvSpPr>
                <a:spLocks noChangeAspect="1"/>
              </p:cNvSpPr>
              <p:nvPr/>
            </p:nvSpPr>
            <p:spPr>
              <a:xfrm>
                <a:off x="6663229" y="6060790"/>
                <a:ext cx="201622" cy="201623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円/楕円 43"/>
              <p:cNvSpPr>
                <a:spLocks noChangeAspect="1"/>
              </p:cNvSpPr>
              <p:nvPr/>
            </p:nvSpPr>
            <p:spPr>
              <a:xfrm>
                <a:off x="6366812" y="6060790"/>
                <a:ext cx="201622" cy="201623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15" name="円/楕円 14"/>
          <p:cNvSpPr/>
          <p:nvPr/>
        </p:nvSpPr>
        <p:spPr>
          <a:xfrm>
            <a:off x="8172400" y="260648"/>
            <a:ext cx="648072" cy="23385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9115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8090" y="1260407"/>
            <a:ext cx="4178556" cy="4193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円/楕円 27"/>
          <p:cNvSpPr/>
          <p:nvPr/>
        </p:nvSpPr>
        <p:spPr>
          <a:xfrm>
            <a:off x="8172400" y="260648"/>
            <a:ext cx="648072" cy="23385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/>
          <p:cNvGrpSpPr/>
          <p:nvPr/>
        </p:nvGrpSpPr>
        <p:grpSpPr>
          <a:xfrm>
            <a:off x="107504" y="575700"/>
            <a:ext cx="4968552" cy="6165668"/>
            <a:chOff x="107504" y="575700"/>
            <a:chExt cx="4968552" cy="6165668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107504" y="575700"/>
              <a:ext cx="4968552" cy="6165668"/>
              <a:chOff x="107504" y="575700"/>
              <a:chExt cx="4968552" cy="6165668"/>
            </a:xfrm>
          </p:grpSpPr>
          <p:grpSp>
            <p:nvGrpSpPr>
              <p:cNvPr id="11" name="グループ化 10"/>
              <p:cNvGrpSpPr/>
              <p:nvPr/>
            </p:nvGrpSpPr>
            <p:grpSpPr>
              <a:xfrm>
                <a:off x="107504" y="575700"/>
                <a:ext cx="4968552" cy="6165668"/>
                <a:chOff x="107504" y="431684"/>
                <a:chExt cx="4968552" cy="6165668"/>
              </a:xfrm>
            </p:grpSpPr>
            <p:grpSp>
              <p:nvGrpSpPr>
                <p:cNvPr id="10" name="グループ化 9"/>
                <p:cNvGrpSpPr/>
                <p:nvPr/>
              </p:nvGrpSpPr>
              <p:grpSpPr>
                <a:xfrm>
                  <a:off x="107504" y="431684"/>
                  <a:ext cx="4968552" cy="6165668"/>
                  <a:chOff x="107504" y="431684"/>
                  <a:chExt cx="4968552" cy="6165668"/>
                </a:xfrm>
              </p:grpSpPr>
              <p:grpSp>
                <p:nvGrpSpPr>
                  <p:cNvPr id="6" name="グループ化 5"/>
                  <p:cNvGrpSpPr/>
                  <p:nvPr/>
                </p:nvGrpSpPr>
                <p:grpSpPr>
                  <a:xfrm>
                    <a:off x="107504" y="431684"/>
                    <a:ext cx="4968552" cy="6165668"/>
                    <a:chOff x="107504" y="431684"/>
                    <a:chExt cx="4968552" cy="6165668"/>
                  </a:xfrm>
                </p:grpSpPr>
                <p:sp>
                  <p:nvSpPr>
                    <p:cNvPr id="4" name="角丸四角形 3"/>
                    <p:cNvSpPr/>
                    <p:nvPr/>
                  </p:nvSpPr>
                  <p:spPr>
                    <a:xfrm>
                      <a:off x="107504" y="431684"/>
                      <a:ext cx="4968552" cy="6165668"/>
                    </a:xfrm>
                    <a:prstGeom prst="round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t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3200" b="1" dirty="0">
                          <a:solidFill>
                            <a:schemeClr val="tx1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ロボットちゃん</a:t>
                      </a:r>
                      <a:endParaRPr kumimoji="1" lang="en-US" altLang="ja-JP" sz="3200" b="1" dirty="0">
                        <a:solidFill>
                          <a:schemeClr val="tx1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ja-JP" sz="1000" dirty="0">
                        <a:solidFill>
                          <a:schemeClr val="tx1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ja-JP" altLang="en-US" sz="2800" dirty="0">
                          <a:solidFill>
                            <a:schemeClr val="tx1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おわんクンのお友だち。</a:t>
                      </a:r>
                      <a:endParaRPr lang="en-US" altLang="ja-JP" sz="2800" dirty="0">
                        <a:solidFill>
                          <a:schemeClr val="tx1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ja-JP" altLang="en-US" sz="2800" dirty="0">
                          <a:solidFill>
                            <a:schemeClr val="tx1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特技は走ること。ときどき</a:t>
                      </a:r>
                      <a:endParaRPr lang="en-US" altLang="ja-JP" sz="2800" dirty="0">
                        <a:solidFill>
                          <a:schemeClr val="tx1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ja-JP" altLang="en-US" sz="2800" dirty="0">
                          <a:solidFill>
                            <a:schemeClr val="tx1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調子が悪いと止まります。</a:t>
                      </a:r>
                      <a:endParaRPr lang="en-US" altLang="ja-JP" sz="2800" dirty="0">
                        <a:solidFill>
                          <a:schemeClr val="tx1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ja-JP" altLang="en-US" sz="2800" dirty="0">
                          <a:solidFill>
                            <a:schemeClr val="tx1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頭とおなかから「元気のもと」を吸収します。</a:t>
                      </a:r>
                      <a:endParaRPr lang="en-US" altLang="ja-JP" sz="2800" dirty="0">
                        <a:solidFill>
                          <a:schemeClr val="tx1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ja-JP" altLang="en-US" sz="2800" dirty="0">
                          <a:solidFill>
                            <a:schemeClr val="tx1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おなかの　　　　が同じ</a:t>
                      </a:r>
                      <a:endParaRPr lang="en-US" altLang="ja-JP" sz="2800" dirty="0">
                        <a:solidFill>
                          <a:schemeClr val="tx1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ja-JP" altLang="en-US" sz="2800" dirty="0">
                          <a:solidFill>
                            <a:schemeClr val="tx1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大きさだと元気いっぱい。</a:t>
                      </a:r>
                      <a:endParaRPr lang="en-US" altLang="ja-JP" sz="2800" dirty="0">
                        <a:solidFill>
                          <a:schemeClr val="tx1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ja-JP" sz="2800" dirty="0">
                        <a:solidFill>
                          <a:schemeClr val="tx1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ja-JP" sz="2800" dirty="0">
                        <a:solidFill>
                          <a:schemeClr val="tx1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p:txBody>
                </p:sp>
                <p:sp>
                  <p:nvSpPr>
                    <p:cNvPr id="13" name="テキスト ボックス 12"/>
                    <p:cNvSpPr txBox="1"/>
                    <p:nvPr/>
                  </p:nvSpPr>
                  <p:spPr>
                    <a:xfrm>
                      <a:off x="344737" y="2221797"/>
                      <a:ext cx="86409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ja-JP" altLang="en-US" sz="12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とくぎ</a:t>
                      </a:r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p:txBody>
                </p:sp>
                <p:sp>
                  <p:nvSpPr>
                    <p:cNvPr id="14" name="テキスト ボックス 13"/>
                    <p:cNvSpPr txBox="1"/>
                    <p:nvPr/>
                  </p:nvSpPr>
                  <p:spPr>
                    <a:xfrm>
                      <a:off x="1280841" y="2221797"/>
                      <a:ext cx="86409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kumimoji="1" lang="ja-JP" altLang="en-US" sz="12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はし</a:t>
                      </a:r>
                    </a:p>
                  </p:txBody>
                </p:sp>
                <p:sp>
                  <p:nvSpPr>
                    <p:cNvPr id="17" name="テキスト ボックス 16"/>
                    <p:cNvSpPr txBox="1"/>
                    <p:nvPr/>
                  </p:nvSpPr>
                  <p:spPr>
                    <a:xfrm>
                      <a:off x="349013" y="2922132"/>
                      <a:ext cx="86409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ja-JP" altLang="en-US" sz="12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ちょうし</a:t>
                      </a:r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p:txBody>
                </p:sp>
                <p:sp>
                  <p:nvSpPr>
                    <p:cNvPr id="19" name="テキスト ボックス 18"/>
                    <p:cNvSpPr txBox="1"/>
                    <p:nvPr/>
                  </p:nvSpPr>
                  <p:spPr>
                    <a:xfrm>
                      <a:off x="1263908" y="2918511"/>
                      <a:ext cx="86409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ja-JP" altLang="en-US" sz="12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わる</a:t>
                      </a:r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p:txBody>
                </p:sp>
                <p:sp>
                  <p:nvSpPr>
                    <p:cNvPr id="20" name="テキスト ボックス 19"/>
                    <p:cNvSpPr txBox="1"/>
                    <p:nvPr/>
                  </p:nvSpPr>
                  <p:spPr>
                    <a:xfrm>
                      <a:off x="2344028" y="2918511"/>
                      <a:ext cx="86409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kumimoji="1" lang="ja-JP" altLang="en-US" sz="12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と</a:t>
                      </a:r>
                    </a:p>
                  </p:txBody>
                </p:sp>
                <p:sp>
                  <p:nvSpPr>
                    <p:cNvPr id="21" name="テキスト ボックス 20"/>
                    <p:cNvSpPr txBox="1"/>
                    <p:nvPr/>
                  </p:nvSpPr>
                  <p:spPr>
                    <a:xfrm>
                      <a:off x="349013" y="3518765"/>
                      <a:ext cx="436700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ja-JP" altLang="en-US" sz="12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あたま　　　　　　　　　　　　　　　　　</a:t>
                      </a:r>
                      <a:r>
                        <a:rPr kumimoji="1" lang="ja-JP" altLang="en-US" sz="12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げんき</a:t>
                      </a:r>
                    </a:p>
                  </p:txBody>
                </p:sp>
              </p:grpSp>
              <p:sp>
                <p:nvSpPr>
                  <p:cNvPr id="22" name="円/楕円 21"/>
                  <p:cNvSpPr/>
                  <p:nvPr/>
                </p:nvSpPr>
                <p:spPr>
                  <a:xfrm>
                    <a:off x="2793455" y="5013174"/>
                    <a:ext cx="377570" cy="344827"/>
                  </a:xfrm>
                  <a:prstGeom prst="ellipse">
                    <a:avLst/>
                  </a:prstGeom>
                  <a:solidFill>
                    <a:srgbClr val="00CC66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3" name="円/楕円 22"/>
                  <p:cNvSpPr/>
                  <p:nvPr/>
                </p:nvSpPr>
                <p:spPr>
                  <a:xfrm>
                    <a:off x="2390551" y="5013174"/>
                    <a:ext cx="377570" cy="344827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4" name="円/楕円 23"/>
                  <p:cNvSpPr/>
                  <p:nvPr/>
                </p:nvSpPr>
                <p:spPr>
                  <a:xfrm>
                    <a:off x="2012981" y="5013175"/>
                    <a:ext cx="377570" cy="344827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25" name="テキスト ボックス 24"/>
                <p:cNvSpPr txBox="1"/>
                <p:nvPr/>
              </p:nvSpPr>
              <p:spPr>
                <a:xfrm>
                  <a:off x="2674924" y="1590658"/>
                  <a:ext cx="86409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1200" dirty="0">
                      <a:latin typeface="メイリオ" pitchFamily="50" charset="-128"/>
                      <a:ea typeface="メイリオ" pitchFamily="50" charset="-128"/>
                      <a:cs typeface="メイリオ" pitchFamily="50" charset="-128"/>
                    </a:rPr>
                    <a:t>とも</a:t>
                  </a:r>
                </a:p>
              </p:txBody>
            </p:sp>
          </p:grpSp>
          <p:sp>
            <p:nvSpPr>
              <p:cNvPr id="26" name="テキスト ボックス 25"/>
              <p:cNvSpPr txBox="1"/>
              <p:nvPr/>
            </p:nvSpPr>
            <p:spPr>
              <a:xfrm>
                <a:off x="3381730" y="4952201"/>
                <a:ext cx="86409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dirty="0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おな</a:t>
                </a:r>
                <a:endParaRPr kumimoji="1" lang="ja-JP" altLang="en-US" sz="1200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27" name="テキスト ボックス 26"/>
              <p:cNvSpPr txBox="1"/>
              <p:nvPr/>
            </p:nvSpPr>
            <p:spPr>
              <a:xfrm>
                <a:off x="187731" y="5646523"/>
                <a:ext cx="86409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dirty="0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おお</a:t>
                </a:r>
                <a:endParaRPr kumimoji="1" lang="ja-JP" altLang="en-US" sz="1200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</p:grpSp>
        <p:sp>
          <p:nvSpPr>
            <p:cNvPr id="29" name="テキスト ボックス 28"/>
            <p:cNvSpPr txBox="1"/>
            <p:nvPr/>
          </p:nvSpPr>
          <p:spPr>
            <a:xfrm>
              <a:off x="1144682" y="4338197"/>
              <a:ext cx="14110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きゅうしゅう</a:t>
              </a:r>
              <a:endParaRPr kumimoji="1"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131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82"/>
    </mc:Choice>
    <mc:Fallback xmlns="">
      <p:transition spd="slow" advTm="254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/>
          <p:cNvSpPr>
            <a:spLocks noGrp="1"/>
          </p:cNvSpPr>
          <p:nvPr>
            <p:ph type="title"/>
          </p:nvPr>
        </p:nvSpPr>
        <p:spPr>
          <a:xfrm>
            <a:off x="468313" y="116632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S創英角ｺﾞｼｯｸUB" pitchFamily="50" charset="-128"/>
                <a:ea typeface="HGS創英角ｺﾞｼｯｸUB" pitchFamily="50" charset="-128"/>
              </a:rPr>
              <a:t>ここでクイズ！</a:t>
            </a:r>
          </a:p>
        </p:txBody>
      </p:sp>
      <p:sp>
        <p:nvSpPr>
          <p:cNvPr id="2" name="円/楕円 1"/>
          <p:cNvSpPr/>
          <p:nvPr/>
        </p:nvSpPr>
        <p:spPr>
          <a:xfrm>
            <a:off x="814229" y="1988840"/>
            <a:ext cx="2158355" cy="20690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800" dirty="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</a:rPr>
              <a:t>あか</a:t>
            </a:r>
          </a:p>
        </p:txBody>
      </p:sp>
      <p:sp>
        <p:nvSpPr>
          <p:cNvPr id="7" name="円/楕円 6"/>
          <p:cNvSpPr/>
          <p:nvPr/>
        </p:nvSpPr>
        <p:spPr>
          <a:xfrm>
            <a:off x="3478525" y="2019320"/>
            <a:ext cx="2158355" cy="206908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800" dirty="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</a:rPr>
              <a:t>きいろ</a:t>
            </a:r>
          </a:p>
        </p:txBody>
      </p:sp>
      <p:sp>
        <p:nvSpPr>
          <p:cNvPr id="8" name="円/楕円 7"/>
          <p:cNvSpPr/>
          <p:nvPr/>
        </p:nvSpPr>
        <p:spPr>
          <a:xfrm>
            <a:off x="6068928" y="1992747"/>
            <a:ext cx="2160339" cy="2069085"/>
          </a:xfrm>
          <a:prstGeom prst="ellipse">
            <a:avLst/>
          </a:prstGeom>
          <a:solidFill>
            <a:srgbClr val="00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800" dirty="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</a:rPr>
              <a:t>みどり</a:t>
            </a:r>
          </a:p>
        </p:txBody>
      </p:sp>
      <p:grpSp>
        <p:nvGrpSpPr>
          <p:cNvPr id="5" name="グループ化 4"/>
          <p:cNvGrpSpPr/>
          <p:nvPr/>
        </p:nvGrpSpPr>
        <p:grpSpPr>
          <a:xfrm>
            <a:off x="467544" y="4734272"/>
            <a:ext cx="8229600" cy="1143000"/>
            <a:chOff x="467544" y="4734272"/>
            <a:chExt cx="8229600" cy="1143000"/>
          </a:xfrm>
        </p:grpSpPr>
        <p:sp>
          <p:nvSpPr>
            <p:cNvPr id="20" name="タイトル 1"/>
            <p:cNvSpPr txBox="1">
              <a:spLocks/>
            </p:cNvSpPr>
            <p:nvPr/>
          </p:nvSpPr>
          <p:spPr bwMode="auto">
            <a:xfrm>
              <a:off x="467544" y="4734272"/>
              <a:ext cx="82296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en-US" dirty="0">
                  <a:latin typeface="HGS創英角ｺﾞｼｯｸUB" pitchFamily="50" charset="-128"/>
                  <a:ea typeface="HGS創英角ｺﾞｼｯｸUB" pitchFamily="50" charset="-128"/>
                </a:rPr>
                <a:t>３つの色のはたらき、なーに？</a:t>
              </a: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2188266" y="4946222"/>
              <a:ext cx="15686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   いろ　　　　　　　　　　　　　　　　</a:t>
              </a:r>
              <a:endParaRPr kumimoji="1"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2547268" y="3344069"/>
            <a:ext cx="4362359" cy="3397299"/>
            <a:chOff x="2547268" y="3344069"/>
            <a:chExt cx="4362359" cy="3397299"/>
          </a:xfrm>
        </p:grpSpPr>
        <p:grpSp>
          <p:nvGrpSpPr>
            <p:cNvPr id="21" name="グループ化 20"/>
            <p:cNvGrpSpPr/>
            <p:nvPr/>
          </p:nvGrpSpPr>
          <p:grpSpPr>
            <a:xfrm>
              <a:off x="5797710" y="5637346"/>
              <a:ext cx="471873" cy="394009"/>
              <a:chOff x="5580112" y="5877272"/>
              <a:chExt cx="440432" cy="360040"/>
            </a:xfrm>
          </p:grpSpPr>
          <p:sp>
            <p:nvSpPr>
              <p:cNvPr id="23" name="円/楕円 22"/>
              <p:cNvSpPr/>
              <p:nvPr/>
            </p:nvSpPr>
            <p:spPr>
              <a:xfrm>
                <a:off x="5724128" y="5877272"/>
                <a:ext cx="144016" cy="14401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円/楕円 23"/>
              <p:cNvSpPr/>
              <p:nvPr/>
            </p:nvSpPr>
            <p:spPr>
              <a:xfrm>
                <a:off x="5876528" y="6093296"/>
                <a:ext cx="144016" cy="144016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円/楕円 24"/>
              <p:cNvSpPr/>
              <p:nvPr/>
            </p:nvSpPr>
            <p:spPr>
              <a:xfrm>
                <a:off x="5580112" y="6093296"/>
                <a:ext cx="144016" cy="14401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0" name="グループ化 29"/>
            <p:cNvGrpSpPr/>
            <p:nvPr/>
          </p:nvGrpSpPr>
          <p:grpSpPr>
            <a:xfrm>
              <a:off x="2547268" y="3344069"/>
              <a:ext cx="4362359" cy="3397299"/>
              <a:chOff x="2547268" y="3344069"/>
              <a:chExt cx="4362359" cy="3397299"/>
            </a:xfrm>
          </p:grpSpPr>
          <p:pic>
            <p:nvPicPr>
              <p:cNvPr id="31" name="図 3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1368" y="3886806"/>
                <a:ext cx="2358259" cy="2852936"/>
              </a:xfrm>
              <a:prstGeom prst="rect">
                <a:avLst/>
              </a:prstGeom>
            </p:spPr>
          </p:pic>
          <p:grpSp>
            <p:nvGrpSpPr>
              <p:cNvPr id="32" name="グループ化 31"/>
              <p:cNvGrpSpPr/>
              <p:nvPr/>
            </p:nvGrpSpPr>
            <p:grpSpPr>
              <a:xfrm>
                <a:off x="2547268" y="3344069"/>
                <a:ext cx="3484922" cy="3397299"/>
                <a:chOff x="3586650" y="3780979"/>
                <a:chExt cx="3252724" cy="3104405"/>
              </a:xfrm>
            </p:grpSpPr>
            <p:pic>
              <p:nvPicPr>
                <p:cNvPr id="33" name="Picture 4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3586650" y="3780979"/>
                  <a:ext cx="2198361" cy="31044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34" name="円/楕円 33"/>
                <p:cNvSpPr>
                  <a:spLocks noChangeAspect="1"/>
                </p:cNvSpPr>
                <p:nvPr/>
              </p:nvSpPr>
              <p:spPr>
                <a:xfrm>
                  <a:off x="6485351" y="5844769"/>
                  <a:ext cx="201623" cy="201623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" name="円/楕円 34"/>
                <p:cNvSpPr>
                  <a:spLocks noChangeAspect="1"/>
                </p:cNvSpPr>
                <p:nvPr/>
              </p:nvSpPr>
              <p:spPr>
                <a:xfrm>
                  <a:off x="6637751" y="6060791"/>
                  <a:ext cx="201623" cy="201623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" name="円/楕円 35"/>
                <p:cNvSpPr>
                  <a:spLocks noChangeAspect="1"/>
                </p:cNvSpPr>
                <p:nvPr/>
              </p:nvSpPr>
              <p:spPr>
                <a:xfrm>
                  <a:off x="6341334" y="6060791"/>
                  <a:ext cx="201623" cy="201623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</p:grpSp>
      <p:sp>
        <p:nvSpPr>
          <p:cNvPr id="22" name="円/楕円 21"/>
          <p:cNvSpPr/>
          <p:nvPr/>
        </p:nvSpPr>
        <p:spPr>
          <a:xfrm>
            <a:off x="8172400" y="260648"/>
            <a:ext cx="648072" cy="23385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2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/>
          <p:cNvSpPr>
            <a:spLocks noGrp="1"/>
          </p:cNvSpPr>
          <p:nvPr>
            <p:ph type="title"/>
          </p:nvPr>
        </p:nvSpPr>
        <p:spPr>
          <a:xfrm>
            <a:off x="468313" y="116632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S創英角ｺﾞｼｯｸUB" pitchFamily="50" charset="-128"/>
                <a:ea typeface="HGS創英角ｺﾞｼｯｸUB" pitchFamily="50" charset="-128"/>
              </a:rPr>
              <a:t>クイズ！</a:t>
            </a:r>
            <a:br>
              <a:rPr lang="en-US" altLang="ja-JP" dirty="0">
                <a:latin typeface="HGS創英角ｺﾞｼｯｸUB" pitchFamily="50" charset="-128"/>
                <a:ea typeface="HGS創英角ｺﾞｼｯｸUB" pitchFamily="50" charset="-128"/>
              </a:rPr>
            </a:br>
            <a:r>
              <a:rPr lang="ja-JP" altLang="en-US" dirty="0">
                <a:latin typeface="HGS創英角ｺﾞｼｯｸUB" pitchFamily="50" charset="-128"/>
                <a:ea typeface="HGS創英角ｺﾞｼｯｸUB" pitchFamily="50" charset="-128"/>
              </a:rPr>
              <a:t>３つの色のはたらき、なーに？</a:t>
            </a:r>
          </a:p>
        </p:txBody>
      </p:sp>
      <p:sp>
        <p:nvSpPr>
          <p:cNvPr id="2" name="円/楕円 1"/>
          <p:cNvSpPr/>
          <p:nvPr/>
        </p:nvSpPr>
        <p:spPr>
          <a:xfrm>
            <a:off x="251520" y="2160864"/>
            <a:ext cx="2520000" cy="252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800" dirty="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</a:rPr>
              <a:t>あ　</a:t>
            </a:r>
            <a:r>
              <a:rPr lang="ja-JP" altLang="en-US" sz="2800" dirty="0" err="1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</a:rPr>
              <a:t>か</a:t>
            </a:r>
            <a:endParaRPr lang="en-US" altLang="ja-JP" sz="2800" dirty="0">
              <a:solidFill>
                <a:schemeClr val="tx1"/>
              </a:solidFill>
              <a:latin typeface="HGS創英角ｺﾞｼｯｸUB" pitchFamily="50" charset="-128"/>
              <a:ea typeface="HGS創英角ｺﾞｼｯｸUB" pitchFamily="50" charset="-128"/>
            </a:endParaRPr>
          </a:p>
          <a:p>
            <a:pPr algn="ctr">
              <a:defRPr/>
            </a:pPr>
            <a:r>
              <a:rPr lang="ja-JP" altLang="en-US" sz="2800" dirty="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</a:rPr>
              <a:t>は？</a:t>
            </a:r>
          </a:p>
        </p:txBody>
      </p:sp>
      <p:sp>
        <p:nvSpPr>
          <p:cNvPr id="7" name="円/楕円 6"/>
          <p:cNvSpPr/>
          <p:nvPr/>
        </p:nvSpPr>
        <p:spPr>
          <a:xfrm>
            <a:off x="3305000" y="2151434"/>
            <a:ext cx="2520000" cy="2520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800" dirty="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</a:rPr>
              <a:t>きいろ</a:t>
            </a:r>
          </a:p>
        </p:txBody>
      </p:sp>
      <p:sp>
        <p:nvSpPr>
          <p:cNvPr id="8" name="円/楕円 7"/>
          <p:cNvSpPr/>
          <p:nvPr/>
        </p:nvSpPr>
        <p:spPr>
          <a:xfrm>
            <a:off x="6228184" y="2151434"/>
            <a:ext cx="2520000" cy="2520000"/>
          </a:xfrm>
          <a:prstGeom prst="ellipse">
            <a:avLst/>
          </a:prstGeom>
          <a:solidFill>
            <a:srgbClr val="00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800" dirty="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</a:rPr>
              <a:t>みどり</a:t>
            </a:r>
          </a:p>
        </p:txBody>
      </p:sp>
      <p:sp>
        <p:nvSpPr>
          <p:cNvPr id="19" name="円/楕円 18"/>
          <p:cNvSpPr/>
          <p:nvPr/>
        </p:nvSpPr>
        <p:spPr>
          <a:xfrm>
            <a:off x="21208" y="1901868"/>
            <a:ext cx="3038396" cy="30387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3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じょうぶな</a:t>
            </a:r>
            <a:endParaRPr lang="en-US" altLang="ja-JP" sz="330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kumimoji="1" lang="ja-JP" altLang="en-US" sz="33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からだを</a:t>
            </a:r>
            <a:endParaRPr kumimoji="1" lang="en-US" altLang="ja-JP" sz="330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kumimoji="1" lang="ja-JP" altLang="en-US" sz="33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つくる</a:t>
            </a:r>
          </a:p>
        </p:txBody>
      </p:sp>
      <p:sp>
        <p:nvSpPr>
          <p:cNvPr id="20" name="タイトル 1"/>
          <p:cNvSpPr txBox="1">
            <a:spLocks/>
          </p:cNvSpPr>
          <p:nvPr/>
        </p:nvSpPr>
        <p:spPr bwMode="auto">
          <a:xfrm>
            <a:off x="467544" y="531033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dirty="0">
                <a:latin typeface="HGS創英角ｺﾞｼｯｸUB" pitchFamily="50" charset="-128"/>
                <a:ea typeface="HGS創英角ｺﾞｼｯｸUB" pitchFamily="50" charset="-128"/>
              </a:rPr>
              <a:t>「</a:t>
            </a:r>
            <a:r>
              <a:rPr lang="ja-JP" altLang="en-US" dirty="0">
                <a:solidFill>
                  <a:srgbClr val="FF0000"/>
                </a:solidFill>
                <a:latin typeface="HGS創英角ｺﾞｼｯｸUB" pitchFamily="50" charset="-128"/>
                <a:ea typeface="HGS創英角ｺﾞｼｯｸUB" pitchFamily="50" charset="-128"/>
              </a:rPr>
              <a:t>あか</a:t>
            </a:r>
            <a:r>
              <a:rPr lang="ja-JP" altLang="en-US" dirty="0">
                <a:latin typeface="HGS創英角ｺﾞｼｯｸUB" pitchFamily="50" charset="-128"/>
                <a:ea typeface="HGS創英角ｺﾞｼｯｸUB" pitchFamily="50" charset="-128"/>
              </a:rPr>
              <a:t>」の食べものの</a:t>
            </a:r>
            <a:endParaRPr lang="en-US" altLang="ja-JP" dirty="0">
              <a:latin typeface="HGS創英角ｺﾞｼｯｸUB" pitchFamily="50" charset="-128"/>
              <a:ea typeface="HGS創英角ｺﾞｼｯｸUB" pitchFamily="50" charset="-128"/>
            </a:endParaRPr>
          </a:p>
          <a:p>
            <a:r>
              <a:rPr lang="ja-JP" altLang="en-US" dirty="0">
                <a:latin typeface="HGS創英角ｺﾞｼｯｸUB" pitchFamily="50" charset="-128"/>
                <a:ea typeface="HGS創英角ｺﾞｼｯｸUB" pitchFamily="50" charset="-128"/>
              </a:rPr>
              <a:t>はたらきは？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374166" y="591544"/>
            <a:ext cx="4355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いろ　　　　 　　　　　　　　　　　　　　　　</a:t>
            </a:r>
            <a:endParaRPr kumimoji="1" lang="ja-JP" altLang="en-US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8172400" y="260648"/>
            <a:ext cx="648072" cy="23385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69806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/>
          <p:cNvSpPr>
            <a:spLocks noGrp="1"/>
          </p:cNvSpPr>
          <p:nvPr>
            <p:ph type="title"/>
          </p:nvPr>
        </p:nvSpPr>
        <p:spPr>
          <a:xfrm>
            <a:off x="468313" y="116632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S創英角ｺﾞｼｯｸUB" pitchFamily="50" charset="-128"/>
                <a:ea typeface="HGS創英角ｺﾞｼｯｸUB" pitchFamily="50" charset="-128"/>
              </a:rPr>
              <a:t>クイズ！</a:t>
            </a:r>
            <a:br>
              <a:rPr lang="en-US" altLang="ja-JP" dirty="0">
                <a:latin typeface="HGS創英角ｺﾞｼｯｸUB" pitchFamily="50" charset="-128"/>
                <a:ea typeface="HGS創英角ｺﾞｼｯｸUB" pitchFamily="50" charset="-128"/>
              </a:rPr>
            </a:br>
            <a:r>
              <a:rPr lang="ja-JP" altLang="en-US" dirty="0">
                <a:latin typeface="HGS創英角ｺﾞｼｯｸUB" pitchFamily="50" charset="-128"/>
                <a:ea typeface="HGS創英角ｺﾞｼｯｸUB" pitchFamily="50" charset="-128"/>
              </a:rPr>
              <a:t>３つの色のはたらき、なーに？</a:t>
            </a:r>
          </a:p>
        </p:txBody>
      </p:sp>
      <p:sp>
        <p:nvSpPr>
          <p:cNvPr id="2" name="円/楕円 1"/>
          <p:cNvSpPr/>
          <p:nvPr/>
        </p:nvSpPr>
        <p:spPr>
          <a:xfrm>
            <a:off x="323808" y="2161432"/>
            <a:ext cx="2520000" cy="252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800" dirty="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</a:rPr>
              <a:t>あか</a:t>
            </a:r>
          </a:p>
        </p:txBody>
      </p:sp>
      <p:sp>
        <p:nvSpPr>
          <p:cNvPr id="7" name="円/楕円 6"/>
          <p:cNvSpPr/>
          <p:nvPr/>
        </p:nvSpPr>
        <p:spPr>
          <a:xfrm>
            <a:off x="3305000" y="2151434"/>
            <a:ext cx="2520000" cy="2520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800" dirty="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</a:rPr>
              <a:t>きいろ</a:t>
            </a:r>
            <a:endParaRPr lang="en-US" altLang="ja-JP" sz="2800" dirty="0">
              <a:solidFill>
                <a:schemeClr val="tx1"/>
              </a:solidFill>
              <a:latin typeface="HGS創英角ｺﾞｼｯｸUB" pitchFamily="50" charset="-128"/>
              <a:ea typeface="HGS創英角ｺﾞｼｯｸUB" pitchFamily="50" charset="-128"/>
            </a:endParaRPr>
          </a:p>
          <a:p>
            <a:pPr algn="ctr">
              <a:defRPr/>
            </a:pPr>
            <a:r>
              <a:rPr lang="ja-JP" altLang="en-US" sz="2800" dirty="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</a:rPr>
              <a:t>は？</a:t>
            </a:r>
          </a:p>
        </p:txBody>
      </p:sp>
      <p:sp>
        <p:nvSpPr>
          <p:cNvPr id="8" name="円/楕円 7"/>
          <p:cNvSpPr/>
          <p:nvPr/>
        </p:nvSpPr>
        <p:spPr>
          <a:xfrm>
            <a:off x="6228184" y="2136118"/>
            <a:ext cx="2520000" cy="25200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800" dirty="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</a:rPr>
              <a:t>みどり</a:t>
            </a:r>
          </a:p>
        </p:txBody>
      </p:sp>
      <p:sp>
        <p:nvSpPr>
          <p:cNvPr id="19" name="円/楕円 18"/>
          <p:cNvSpPr/>
          <p:nvPr/>
        </p:nvSpPr>
        <p:spPr>
          <a:xfrm>
            <a:off x="0" y="1901868"/>
            <a:ext cx="3038396" cy="30387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3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からだを</a:t>
            </a:r>
            <a:endParaRPr kumimoji="1" lang="en-US" altLang="ja-JP" sz="330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kumimoji="1" lang="ja-JP" altLang="en-US" sz="33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じょうぶ</a:t>
            </a:r>
            <a:endParaRPr kumimoji="1" lang="en-US" altLang="ja-JP" sz="330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kumimoji="1" lang="ja-JP" altLang="en-US" sz="33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にする</a:t>
            </a:r>
          </a:p>
        </p:txBody>
      </p:sp>
      <p:sp>
        <p:nvSpPr>
          <p:cNvPr id="20" name="タイトル 1"/>
          <p:cNvSpPr txBox="1">
            <a:spLocks/>
          </p:cNvSpPr>
          <p:nvPr/>
        </p:nvSpPr>
        <p:spPr bwMode="auto">
          <a:xfrm>
            <a:off x="467544" y="531033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dirty="0">
                <a:latin typeface="HGS創英角ｺﾞｼｯｸUB" pitchFamily="50" charset="-128"/>
                <a:ea typeface="HGS創英角ｺﾞｼｯｸUB" pitchFamily="50" charset="-128"/>
              </a:rPr>
              <a:t>「</a:t>
            </a:r>
            <a:r>
              <a:rPr lang="ja-JP" altLang="en-US" dirty="0">
                <a:solidFill>
                  <a:srgbClr val="FFC000"/>
                </a:solidFill>
                <a:latin typeface="HGS創英角ｺﾞｼｯｸUB" pitchFamily="50" charset="-128"/>
                <a:ea typeface="HGS創英角ｺﾞｼｯｸUB" pitchFamily="50" charset="-128"/>
              </a:rPr>
              <a:t>きいろ</a:t>
            </a:r>
            <a:r>
              <a:rPr lang="ja-JP" altLang="en-US" dirty="0">
                <a:latin typeface="HGS創英角ｺﾞｼｯｸUB" pitchFamily="50" charset="-128"/>
                <a:ea typeface="HGS創英角ｺﾞｼｯｸUB" pitchFamily="50" charset="-128"/>
              </a:rPr>
              <a:t>」の食べものの</a:t>
            </a:r>
            <a:endParaRPr lang="en-US" altLang="ja-JP" dirty="0">
              <a:latin typeface="HGS創英角ｺﾞｼｯｸUB" pitchFamily="50" charset="-128"/>
              <a:ea typeface="HGS創英角ｺﾞｼｯｸUB" pitchFamily="50" charset="-128"/>
            </a:endParaRPr>
          </a:p>
          <a:p>
            <a:r>
              <a:rPr lang="ja-JP" altLang="en-US" dirty="0">
                <a:latin typeface="HGS創英角ｺﾞｼｯｸUB" pitchFamily="50" charset="-128"/>
                <a:ea typeface="HGS創英角ｺﾞｼｯｸUB" pitchFamily="50" charset="-128"/>
              </a:rPr>
              <a:t>はたらきは？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374166" y="591544"/>
            <a:ext cx="4355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いろ　　　　 　　　　　　　　　　　　　　　　</a:t>
            </a:r>
            <a:endParaRPr kumimoji="1" lang="ja-JP" altLang="en-US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3048858" y="1893108"/>
            <a:ext cx="3038396" cy="3038732"/>
            <a:chOff x="3048858" y="1893108"/>
            <a:chExt cx="3038396" cy="3038732"/>
          </a:xfrm>
        </p:grpSpPr>
        <p:sp>
          <p:nvSpPr>
            <p:cNvPr id="9" name="円/楕円 8"/>
            <p:cNvSpPr/>
            <p:nvPr/>
          </p:nvSpPr>
          <p:spPr>
            <a:xfrm>
              <a:off x="3048858" y="1893108"/>
              <a:ext cx="3038396" cy="303873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300" dirty="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からだを</a:t>
              </a:r>
              <a:endParaRPr kumimoji="1" lang="en-US" altLang="ja-JP" sz="33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  <a:p>
              <a:pPr algn="ctr"/>
              <a:r>
                <a:rPr kumimoji="1" lang="ja-JP" altLang="en-US" sz="3300" dirty="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動かす</a:t>
              </a:r>
              <a:endParaRPr kumimoji="1" lang="en-US" altLang="ja-JP" sz="33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  <a:p>
              <a:pPr algn="ctr"/>
              <a:r>
                <a:rPr kumimoji="1" lang="ja-JP" altLang="en-US" sz="3300" dirty="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元気の</a:t>
              </a:r>
              <a:r>
                <a:rPr lang="ja-JP" altLang="en-US" sz="3300" dirty="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もと</a:t>
              </a:r>
              <a:endParaRPr kumimoji="1" lang="en-US" altLang="ja-JP" sz="33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3592464" y="3054104"/>
              <a:ext cx="15686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   　</a:t>
              </a:r>
              <a:r>
                <a:rPr lang="ja-JP" altLang="en-US" sz="1200" dirty="0" err="1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うご</a:t>
              </a:r>
              <a:endPara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endPara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endPara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r>
                <a:rPr lang="ja-JP" altLang="en-US" sz="1200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  げんき　　　　　　　　　　　　　　　　</a:t>
              </a:r>
              <a:endParaRPr kumimoji="1"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sp>
        <p:nvSpPr>
          <p:cNvPr id="14" name="円/楕円 13"/>
          <p:cNvSpPr/>
          <p:nvPr/>
        </p:nvSpPr>
        <p:spPr>
          <a:xfrm>
            <a:off x="8172400" y="260648"/>
            <a:ext cx="648072" cy="23385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7780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/>
          <p:cNvSpPr>
            <a:spLocks noGrp="1"/>
          </p:cNvSpPr>
          <p:nvPr>
            <p:ph type="title"/>
          </p:nvPr>
        </p:nvSpPr>
        <p:spPr>
          <a:xfrm>
            <a:off x="468313" y="116632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S創英角ｺﾞｼｯｸUB" pitchFamily="50" charset="-128"/>
                <a:ea typeface="HGS創英角ｺﾞｼｯｸUB" pitchFamily="50" charset="-128"/>
              </a:rPr>
              <a:t>クイズ！</a:t>
            </a:r>
            <a:br>
              <a:rPr lang="en-US" altLang="ja-JP" dirty="0">
                <a:latin typeface="HGS創英角ｺﾞｼｯｸUB" pitchFamily="50" charset="-128"/>
                <a:ea typeface="HGS創英角ｺﾞｼｯｸUB" pitchFamily="50" charset="-128"/>
              </a:rPr>
            </a:br>
            <a:r>
              <a:rPr lang="ja-JP" altLang="en-US" dirty="0">
                <a:latin typeface="HGS創英角ｺﾞｼｯｸUB" pitchFamily="50" charset="-128"/>
                <a:ea typeface="HGS創英角ｺﾞｼｯｸUB" pitchFamily="50" charset="-128"/>
              </a:rPr>
              <a:t>３つの色のはたらき、なーに？</a:t>
            </a:r>
          </a:p>
        </p:txBody>
      </p:sp>
      <p:sp>
        <p:nvSpPr>
          <p:cNvPr id="2" name="円/楕円 1"/>
          <p:cNvSpPr/>
          <p:nvPr/>
        </p:nvSpPr>
        <p:spPr>
          <a:xfrm>
            <a:off x="252088" y="2152004"/>
            <a:ext cx="2520000" cy="252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800" dirty="0">
                <a:latin typeface="HGS創英角ｺﾞｼｯｸUB" pitchFamily="50" charset="-128"/>
                <a:ea typeface="HGS創英角ｺﾞｼｯｸUB" pitchFamily="50" charset="-128"/>
              </a:rPr>
              <a:t>あか</a:t>
            </a:r>
          </a:p>
        </p:txBody>
      </p:sp>
      <p:sp>
        <p:nvSpPr>
          <p:cNvPr id="7" name="円/楕円 6"/>
          <p:cNvSpPr/>
          <p:nvPr/>
        </p:nvSpPr>
        <p:spPr>
          <a:xfrm>
            <a:off x="3305000" y="2151434"/>
            <a:ext cx="2520000" cy="2520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800" dirty="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</a:rPr>
              <a:t>きいろ</a:t>
            </a:r>
          </a:p>
        </p:txBody>
      </p:sp>
      <p:sp>
        <p:nvSpPr>
          <p:cNvPr id="8" name="円/楕円 7"/>
          <p:cNvSpPr/>
          <p:nvPr/>
        </p:nvSpPr>
        <p:spPr>
          <a:xfrm>
            <a:off x="6343904" y="2151434"/>
            <a:ext cx="2520000" cy="2520000"/>
          </a:xfrm>
          <a:prstGeom prst="ellipse">
            <a:avLst/>
          </a:prstGeom>
          <a:solidFill>
            <a:srgbClr val="00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800" dirty="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</a:rPr>
              <a:t>みどりは？</a:t>
            </a:r>
          </a:p>
        </p:txBody>
      </p:sp>
      <p:sp>
        <p:nvSpPr>
          <p:cNvPr id="19" name="円/楕円 18"/>
          <p:cNvSpPr/>
          <p:nvPr/>
        </p:nvSpPr>
        <p:spPr>
          <a:xfrm>
            <a:off x="-21142" y="1881058"/>
            <a:ext cx="3038396" cy="30387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3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からだを</a:t>
            </a:r>
            <a:endParaRPr kumimoji="1" lang="en-US" altLang="ja-JP" sz="330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kumimoji="1" lang="ja-JP" altLang="en-US" sz="33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じょうぶ</a:t>
            </a:r>
            <a:endParaRPr kumimoji="1" lang="en-US" altLang="ja-JP" sz="330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kumimoji="1" lang="ja-JP" altLang="en-US" sz="33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にする</a:t>
            </a:r>
          </a:p>
        </p:txBody>
      </p:sp>
      <p:sp>
        <p:nvSpPr>
          <p:cNvPr id="22" name="円/楕円 21"/>
          <p:cNvSpPr/>
          <p:nvPr/>
        </p:nvSpPr>
        <p:spPr>
          <a:xfrm>
            <a:off x="3032602" y="1905338"/>
            <a:ext cx="3038396" cy="303873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3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からだを</a:t>
            </a:r>
            <a:endParaRPr kumimoji="1" lang="en-US" altLang="ja-JP" sz="330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lang="ja-JP" altLang="en-US" sz="33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動かす</a:t>
            </a:r>
            <a:endParaRPr lang="en-US" altLang="ja-JP" sz="330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lang="ja-JP" altLang="en-US" sz="33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元気のもと</a:t>
            </a:r>
            <a:endParaRPr kumimoji="1" lang="ja-JP" altLang="en-US" sz="330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0" name="タイトル 1"/>
          <p:cNvSpPr txBox="1">
            <a:spLocks/>
          </p:cNvSpPr>
          <p:nvPr/>
        </p:nvSpPr>
        <p:spPr bwMode="auto">
          <a:xfrm>
            <a:off x="467544" y="531033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dirty="0">
                <a:latin typeface="HGS創英角ｺﾞｼｯｸUB" pitchFamily="50" charset="-128"/>
                <a:ea typeface="HGS創英角ｺﾞｼｯｸUB" pitchFamily="50" charset="-128"/>
              </a:rPr>
              <a:t>「</a:t>
            </a:r>
            <a:r>
              <a:rPr lang="ja-JP" altLang="en-US" dirty="0">
                <a:solidFill>
                  <a:srgbClr val="00B050"/>
                </a:solidFill>
                <a:latin typeface="HGS創英角ｺﾞｼｯｸUB" pitchFamily="50" charset="-128"/>
                <a:ea typeface="HGS創英角ｺﾞｼｯｸUB" pitchFamily="50" charset="-128"/>
              </a:rPr>
              <a:t>みどり</a:t>
            </a:r>
            <a:r>
              <a:rPr lang="ja-JP" altLang="en-US" dirty="0">
                <a:latin typeface="HGS創英角ｺﾞｼｯｸUB" pitchFamily="50" charset="-128"/>
                <a:ea typeface="HGS創英角ｺﾞｼｯｸUB" pitchFamily="50" charset="-128"/>
              </a:rPr>
              <a:t>」の食べものの</a:t>
            </a:r>
            <a:endParaRPr lang="en-US" altLang="ja-JP" dirty="0">
              <a:latin typeface="HGS創英角ｺﾞｼｯｸUB" pitchFamily="50" charset="-128"/>
              <a:ea typeface="HGS創英角ｺﾞｼｯｸUB" pitchFamily="50" charset="-128"/>
            </a:endParaRPr>
          </a:p>
          <a:p>
            <a:r>
              <a:rPr lang="ja-JP" altLang="en-US" dirty="0">
                <a:latin typeface="HGS創英角ｺﾞｼｯｸUB" pitchFamily="50" charset="-128"/>
                <a:ea typeface="HGS創英角ｺﾞｼｯｸUB" pitchFamily="50" charset="-128"/>
              </a:rPr>
              <a:t>はたらきは？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374166" y="591544"/>
            <a:ext cx="4355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いろ　　　　 　　　　　　　　　　　　　　　　</a:t>
            </a:r>
            <a:endParaRPr kumimoji="1" lang="ja-JP" altLang="en-US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6092140" y="1916724"/>
            <a:ext cx="3038396" cy="3038732"/>
            <a:chOff x="6092140" y="1916724"/>
            <a:chExt cx="3038396" cy="3038732"/>
          </a:xfrm>
        </p:grpSpPr>
        <p:sp>
          <p:nvSpPr>
            <p:cNvPr id="23" name="円/楕円 22"/>
            <p:cNvSpPr/>
            <p:nvPr/>
          </p:nvSpPr>
          <p:spPr>
            <a:xfrm>
              <a:off x="6092140" y="1916724"/>
              <a:ext cx="3038396" cy="3038732"/>
            </a:xfrm>
            <a:prstGeom prst="ellipse">
              <a:avLst/>
            </a:prstGeom>
            <a:solidFill>
              <a:srgbClr val="00CC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300" dirty="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からだの</a:t>
              </a:r>
              <a:endParaRPr kumimoji="1" lang="en-US" altLang="ja-JP" sz="33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  <a:p>
              <a:pPr algn="ctr"/>
              <a:r>
                <a:rPr kumimoji="1" lang="ja-JP" altLang="en-US" sz="3300" dirty="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調子を</a:t>
              </a:r>
              <a:endParaRPr lang="en-US" altLang="ja-JP" sz="33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  <a:p>
              <a:pPr algn="ctr"/>
              <a:r>
                <a:rPr kumimoji="1" lang="ja-JP" altLang="en-US" sz="3300" dirty="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ととのえる</a:t>
              </a: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6992380" y="3079425"/>
              <a:ext cx="15686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ちょうし　　　　　　　　　　　　　　　　</a:t>
              </a:r>
              <a:endParaRPr kumimoji="1"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3592464" y="3054104"/>
            <a:ext cx="1568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  　</a:t>
            </a:r>
            <a:r>
              <a:rPr lang="ja-JP" altLang="en-US" sz="1200" dirty="0" err="1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うご</a:t>
            </a:r>
            <a:endParaRPr lang="en-US" altLang="ja-JP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endParaRPr lang="en-US" altLang="ja-JP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endParaRPr lang="en-US" altLang="ja-JP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 げんき　　　　　　　　　　　　　　　　</a:t>
            </a:r>
            <a:endParaRPr kumimoji="1" lang="ja-JP" altLang="en-US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8172400" y="260648"/>
            <a:ext cx="648072" cy="23385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80529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042" y="1419224"/>
            <a:ext cx="4994238" cy="5322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468313" y="116632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S創英角ｺﾞｼｯｸUB" pitchFamily="50" charset="-128"/>
                <a:ea typeface="HGS創英角ｺﾞｼｯｸUB" pitchFamily="50" charset="-128"/>
              </a:rPr>
              <a:t>もうひとつ、クイズ！</a:t>
            </a:r>
          </a:p>
        </p:txBody>
      </p:sp>
      <p:pic>
        <p:nvPicPr>
          <p:cNvPr id="33" name="Picture 9" descr="C:\Users\ASAKON~1\AppData\Local\Temp\B2Temp\Attach\ki.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583" y="4705728"/>
            <a:ext cx="1008195" cy="78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SAKON~1\AppData\Local\Temp\B2Temp\Attach\ki.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194" y="1834297"/>
            <a:ext cx="699182" cy="74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グループ化 1"/>
          <p:cNvGrpSpPr/>
          <p:nvPr/>
        </p:nvGrpSpPr>
        <p:grpSpPr>
          <a:xfrm>
            <a:off x="549898" y="44624"/>
            <a:ext cx="8229600" cy="1425302"/>
            <a:chOff x="549898" y="1354396"/>
            <a:chExt cx="8229600" cy="1425302"/>
          </a:xfrm>
        </p:grpSpPr>
        <p:sp>
          <p:nvSpPr>
            <p:cNvPr id="27" name="タイトル 1"/>
            <p:cNvSpPr txBox="1">
              <a:spLocks/>
            </p:cNvSpPr>
            <p:nvPr/>
          </p:nvSpPr>
          <p:spPr bwMode="auto">
            <a:xfrm>
              <a:off x="549898" y="1522398"/>
              <a:ext cx="8229600" cy="1257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en-US" dirty="0">
                  <a:latin typeface="HGS創英角ｺﾞｼｯｸUB" pitchFamily="50" charset="-128"/>
                  <a:ea typeface="HGS創英角ｺﾞｼｯｸUB" pitchFamily="50" charset="-128"/>
                </a:rPr>
                <a:t>それぞれの食べものの</a:t>
              </a:r>
              <a:endParaRPr lang="en-US" altLang="ja-JP" dirty="0">
                <a:latin typeface="HGS創英角ｺﾞｼｯｸUB" pitchFamily="50" charset="-128"/>
                <a:ea typeface="HGS創英角ｺﾞｼｯｸUB" pitchFamily="50" charset="-128"/>
              </a:endParaRPr>
            </a:p>
            <a:p>
              <a:r>
                <a:rPr lang="ja-JP" altLang="en-US" dirty="0">
                  <a:latin typeface="HGS創英角ｺﾞｼｯｸUB" pitchFamily="50" charset="-128"/>
                  <a:ea typeface="HGS創英角ｺﾞｼｯｸUB" pitchFamily="50" charset="-128"/>
                </a:rPr>
                <a:t>はたらきの色、わかるかな？</a:t>
              </a: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3851352" y="1354396"/>
              <a:ext cx="274868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　　　　　た　　　　　　　　　　　　　　　　　</a:t>
              </a:r>
              <a:endPara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endPara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endPara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endPara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r>
                <a:rPr lang="ja-JP" altLang="en-US" sz="1200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いろ　　　　　　　　　　　　　　　　</a:t>
              </a:r>
              <a:endParaRPr kumimoji="1"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0930" y="5396297"/>
            <a:ext cx="1102864" cy="8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829" y="2022149"/>
            <a:ext cx="887535" cy="81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3669" y="1628800"/>
            <a:ext cx="1368655" cy="57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C:\Users\ASAKON~1\AppData\Local\Temp\B2Temp\Attach\aka.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739" y="2881353"/>
            <a:ext cx="906097" cy="115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811" y="3478964"/>
            <a:ext cx="653620" cy="60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5408" y="3064540"/>
            <a:ext cx="667935" cy="69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1412" y="2817550"/>
            <a:ext cx="1119572" cy="82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C:\Users\ASAKON~1\AppData\Local\Temp\B2Temp\Attach\midori.4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94612">
            <a:off x="701668" y="3786015"/>
            <a:ext cx="665358" cy="141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3" descr="C:\Users\ASAKON~1\AppData\Local\Temp\B2Temp\Attach\midori.2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184" y="5696869"/>
            <a:ext cx="662636" cy="74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27612" y="5257681"/>
            <a:ext cx="1102419" cy="1301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722" y="5488743"/>
            <a:ext cx="71974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9364" y="5803587"/>
            <a:ext cx="879135" cy="68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7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4187" y="1629518"/>
            <a:ext cx="823629" cy="74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09521" y="4419465"/>
            <a:ext cx="726975" cy="77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9338" y="1567789"/>
            <a:ext cx="1230729" cy="101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1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798204">
            <a:off x="7257157" y="3944866"/>
            <a:ext cx="81812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円/楕円 24"/>
          <p:cNvSpPr/>
          <p:nvPr/>
        </p:nvSpPr>
        <p:spPr>
          <a:xfrm>
            <a:off x="8172400" y="260648"/>
            <a:ext cx="648072" cy="23385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645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413791"/>
            <a:ext cx="9144000" cy="638945"/>
          </a:xfrm>
        </p:spPr>
        <p:txBody>
          <a:bodyPr/>
          <a:lstStyle/>
          <a:p>
            <a:pPr>
              <a:defRPr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３つの色がそろうと、元気がでるよ！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14556" y="298977"/>
            <a:ext cx="4355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いろ　　　　　　　　　　　　　　　　　　　　　げんき　　　　　　　　　　　　　　　　　　</a:t>
            </a:r>
            <a:endParaRPr kumimoji="1" lang="ja-JP" altLang="en-US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8172400" y="260648"/>
            <a:ext cx="648072" cy="23385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" name="グループ化 9"/>
          <p:cNvGrpSpPr>
            <a:grpSpLocks noChangeAspect="1"/>
          </p:cNvGrpSpPr>
          <p:nvPr/>
        </p:nvGrpSpPr>
        <p:grpSpPr>
          <a:xfrm>
            <a:off x="2339752" y="1340768"/>
            <a:ext cx="5106136" cy="5328592"/>
            <a:chOff x="-972246" y="1985928"/>
            <a:chExt cx="11578333" cy="12082763"/>
          </a:xfrm>
        </p:grpSpPr>
        <p:grpSp>
          <p:nvGrpSpPr>
            <p:cNvPr id="11" name="グループ化 10"/>
            <p:cNvGrpSpPr/>
            <p:nvPr/>
          </p:nvGrpSpPr>
          <p:grpSpPr>
            <a:xfrm>
              <a:off x="-972246" y="1985928"/>
              <a:ext cx="11578333" cy="9606183"/>
              <a:chOff x="-972246" y="1985928"/>
              <a:chExt cx="11578333" cy="9606183"/>
            </a:xfrm>
          </p:grpSpPr>
          <p:pic>
            <p:nvPicPr>
              <p:cNvPr id="13" name="図 12"/>
              <p:cNvPicPr>
                <a:picLocks noChangeAspect="1"/>
              </p:cNvPicPr>
              <p:nvPr/>
            </p:nvPicPr>
            <p:blipFill rotWithShape="1">
              <a:blip r:embed="rId3"/>
              <a:srcRect l="8118" t="22099"/>
              <a:stretch/>
            </p:blipFill>
            <p:spPr>
              <a:xfrm>
                <a:off x="-482404" y="1985928"/>
                <a:ext cx="11088491" cy="4029108"/>
              </a:xfrm>
              <a:prstGeom prst="rect">
                <a:avLst/>
              </a:prstGeom>
            </p:spPr>
          </p:pic>
          <p:pic>
            <p:nvPicPr>
              <p:cNvPr id="14" name="図 13"/>
              <p:cNvPicPr>
                <a:picLocks noChangeAspect="1"/>
              </p:cNvPicPr>
              <p:nvPr/>
            </p:nvPicPr>
            <p:blipFill rotWithShape="1">
              <a:blip r:embed="rId4"/>
              <a:srcRect l="3873" r="3614"/>
              <a:stretch/>
            </p:blipFill>
            <p:spPr>
              <a:xfrm>
                <a:off x="-972246" y="5543737"/>
                <a:ext cx="11103077" cy="6048374"/>
              </a:xfrm>
              <a:prstGeom prst="rect">
                <a:avLst/>
              </a:prstGeom>
            </p:spPr>
          </p:pic>
        </p:grpSp>
        <p:pic>
          <p:nvPicPr>
            <p:cNvPr id="12" name="図 11"/>
            <p:cNvPicPr>
              <a:picLocks noChangeAspect="1"/>
            </p:cNvPicPr>
            <p:nvPr/>
          </p:nvPicPr>
          <p:blipFill rotWithShape="1">
            <a:blip r:embed="rId5"/>
            <a:srcRect l="3481" r="4078" b="18143"/>
            <a:stretch/>
          </p:blipFill>
          <p:spPr>
            <a:xfrm>
              <a:off x="-972246" y="10341768"/>
              <a:ext cx="11103076" cy="3726923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円/楕円 14"/>
          <p:cNvSpPr/>
          <p:nvPr/>
        </p:nvSpPr>
        <p:spPr>
          <a:xfrm>
            <a:off x="8172400" y="260648"/>
            <a:ext cx="648072" cy="23385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>
            <a:spLocks noChangeArrowheads="1"/>
          </p:cNvSpPr>
          <p:nvPr/>
        </p:nvSpPr>
        <p:spPr bwMode="auto">
          <a:xfrm>
            <a:off x="362625" y="544612"/>
            <a:ext cx="480131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3600" b="1" dirty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３つの色の食べものが</a:t>
            </a:r>
            <a:endParaRPr lang="en-US" altLang="ja-JP" sz="3600" b="1" dirty="0">
              <a:solidFill>
                <a:srgbClr val="002060"/>
              </a:solidFill>
              <a:latin typeface="メイリオ" pitchFamily="50" charset="-128"/>
              <a:ea typeface="メイリオ" pitchFamily="50" charset="-128"/>
            </a:endParaRPr>
          </a:p>
          <a:p>
            <a:r>
              <a:rPr lang="ja-JP" altLang="en-US" sz="3600" b="1" dirty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そろったら、</a:t>
            </a:r>
            <a:endParaRPr lang="en-US" altLang="ja-JP" sz="3600" b="1" dirty="0">
              <a:solidFill>
                <a:srgbClr val="002060"/>
              </a:solidFill>
              <a:latin typeface="メイリオ" pitchFamily="50" charset="-128"/>
              <a:ea typeface="メイリオ" pitchFamily="50" charset="-128"/>
            </a:endParaRPr>
          </a:p>
          <a:p>
            <a:r>
              <a:rPr lang="ja-JP" altLang="en-US" sz="3600" b="1" dirty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元気にからだを</a:t>
            </a:r>
            <a:endParaRPr lang="en-US" altLang="ja-JP" sz="3600" b="1" dirty="0">
              <a:solidFill>
                <a:srgbClr val="002060"/>
              </a:solidFill>
              <a:latin typeface="メイリオ" pitchFamily="50" charset="-128"/>
              <a:ea typeface="メイリオ" pitchFamily="50" charset="-128"/>
            </a:endParaRPr>
          </a:p>
          <a:p>
            <a:r>
              <a:rPr lang="ja-JP" altLang="en-US" sz="3600" b="1" dirty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うごかそう！！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815656" y="351532"/>
            <a:ext cx="4355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いろ　　　　 た　　　　　　　　　　　　　　　　</a:t>
            </a:r>
            <a:endParaRPr kumimoji="1" lang="ja-JP" altLang="en-US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11560" y="1495817"/>
            <a:ext cx="4355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げんき　　　　　　　　　　　　　　　　</a:t>
            </a:r>
            <a:endParaRPr kumimoji="1" lang="ja-JP" altLang="en-US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grpSp>
        <p:nvGrpSpPr>
          <p:cNvPr id="32" name="グループ化 31"/>
          <p:cNvGrpSpPr/>
          <p:nvPr/>
        </p:nvGrpSpPr>
        <p:grpSpPr>
          <a:xfrm>
            <a:off x="9396536" y="-2043608"/>
            <a:ext cx="5106090" cy="2816067"/>
            <a:chOff x="1193822" y="104536"/>
            <a:chExt cx="5106090" cy="2816067"/>
          </a:xfrm>
        </p:grpSpPr>
        <p:grpSp>
          <p:nvGrpSpPr>
            <p:cNvPr id="33" name="グループ化 9"/>
            <p:cNvGrpSpPr/>
            <p:nvPr/>
          </p:nvGrpSpPr>
          <p:grpSpPr>
            <a:xfrm>
              <a:off x="1193822" y="104536"/>
              <a:ext cx="5106090" cy="2816067"/>
              <a:chOff x="-829451" y="896624"/>
              <a:chExt cx="5106090" cy="2816067"/>
            </a:xfrm>
          </p:grpSpPr>
          <p:pic>
            <p:nvPicPr>
              <p:cNvPr id="35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829451" y="1129084"/>
                <a:ext cx="2955911" cy="25836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6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756639" y="896624"/>
                <a:ext cx="2520000" cy="1956050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4" name="円/楕円 33"/>
            <p:cNvSpPr/>
            <p:nvPr/>
          </p:nvSpPr>
          <p:spPr>
            <a:xfrm>
              <a:off x="4932040" y="1628800"/>
              <a:ext cx="288032" cy="25187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/>
          <p:cNvGrpSpPr/>
          <p:nvPr/>
        </p:nvGrpSpPr>
        <p:grpSpPr>
          <a:xfrm>
            <a:off x="3866814" y="207097"/>
            <a:ext cx="5106090" cy="2816067"/>
            <a:chOff x="1193822" y="104536"/>
            <a:chExt cx="5106090" cy="2816067"/>
          </a:xfrm>
        </p:grpSpPr>
        <p:grpSp>
          <p:nvGrpSpPr>
            <p:cNvPr id="38" name="グループ化 9"/>
            <p:cNvGrpSpPr/>
            <p:nvPr/>
          </p:nvGrpSpPr>
          <p:grpSpPr>
            <a:xfrm>
              <a:off x="1193822" y="104536"/>
              <a:ext cx="5106090" cy="2816067"/>
              <a:chOff x="-829451" y="896624"/>
              <a:chExt cx="5106090" cy="2816067"/>
            </a:xfrm>
          </p:grpSpPr>
          <p:pic>
            <p:nvPicPr>
              <p:cNvPr id="40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829451" y="1129084"/>
                <a:ext cx="2955911" cy="25836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1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756639" y="896624"/>
                <a:ext cx="2520000" cy="1956050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9" name="円/楕円 38"/>
            <p:cNvSpPr/>
            <p:nvPr/>
          </p:nvSpPr>
          <p:spPr>
            <a:xfrm>
              <a:off x="4932040" y="1628800"/>
              <a:ext cx="288032" cy="25187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 -0.03357 L -1.00555 0.75671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986" y="3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99 -0.03357 L -1.00555 0.75671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986" y="3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 txBox="1">
            <a:spLocks/>
          </p:cNvSpPr>
          <p:nvPr/>
        </p:nvSpPr>
        <p:spPr bwMode="auto">
          <a:xfrm>
            <a:off x="1489431" y="0"/>
            <a:ext cx="6668245" cy="65253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4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おしまい</a:t>
            </a:r>
          </a:p>
        </p:txBody>
      </p:sp>
      <p:sp>
        <p:nvSpPr>
          <p:cNvPr id="12" name="タイトル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 err="1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ばいば</a:t>
            </a:r>
            <a:r>
              <a:rPr lang="ja-JP" altLang="en-US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～</a:t>
            </a:r>
            <a:r>
              <a:rPr lang="ja-JP" altLang="en-US" b="1" dirty="0" err="1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い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683568" y="4869160"/>
            <a:ext cx="93610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/>
          <p:cNvGrpSpPr/>
          <p:nvPr/>
        </p:nvGrpSpPr>
        <p:grpSpPr>
          <a:xfrm>
            <a:off x="1497119" y="1682238"/>
            <a:ext cx="6459257" cy="4051018"/>
            <a:chOff x="1497119" y="1682238"/>
            <a:chExt cx="6459257" cy="4051018"/>
          </a:xfrm>
        </p:grpSpPr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97119" y="1682238"/>
              <a:ext cx="3570393" cy="4019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85983" y="1979106"/>
              <a:ext cx="3570393" cy="375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円/楕円 7"/>
          <p:cNvSpPr/>
          <p:nvPr/>
        </p:nvSpPr>
        <p:spPr>
          <a:xfrm>
            <a:off x="8172400" y="242817"/>
            <a:ext cx="648072" cy="23385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374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68152"/>
          </a:xfrm>
        </p:spPr>
        <p:txBody>
          <a:bodyPr/>
          <a:lstStyle/>
          <a:p>
            <a:pPr>
              <a:tabLst>
                <a:tab pos="2952750" algn="l"/>
              </a:tabLst>
            </a:pPr>
            <a:r>
              <a:rPr lang="ja-JP" altLang="en-US" dirty="0">
                <a:latin typeface="HGS創英角ｺﾞｼｯｸUB" pitchFamily="50" charset="-128"/>
                <a:ea typeface="HGS創英角ｺﾞｼｯｸUB" pitchFamily="50" charset="-128"/>
              </a:rPr>
              <a:t>ボクたちといっしょに、</a:t>
            </a:r>
            <a:br>
              <a:rPr lang="en-US" altLang="ja-JP" dirty="0">
                <a:latin typeface="HGS創英角ｺﾞｼｯｸUB" pitchFamily="50" charset="-128"/>
                <a:ea typeface="HGS創英角ｺﾞｼｯｸUB" pitchFamily="50" charset="-128"/>
              </a:rPr>
            </a:br>
            <a:r>
              <a:rPr lang="ja-JP" altLang="en-US" dirty="0">
                <a:latin typeface="HGS創英角ｺﾞｼｯｸUB" pitchFamily="50" charset="-128"/>
                <a:ea typeface="HGS創英角ｺﾞｼｯｸUB" pitchFamily="50" charset="-128"/>
              </a:rPr>
              <a:t>栄養と元気のこと、考えよう！</a:t>
            </a:r>
          </a:p>
        </p:txBody>
      </p:sp>
      <p:grpSp>
        <p:nvGrpSpPr>
          <p:cNvPr id="9" name="グループ化 8"/>
          <p:cNvGrpSpPr>
            <a:grpSpLocks noChangeAspect="1"/>
          </p:cNvGrpSpPr>
          <p:nvPr/>
        </p:nvGrpSpPr>
        <p:grpSpPr>
          <a:xfrm>
            <a:off x="1187624" y="1772816"/>
            <a:ext cx="7235787" cy="4680000"/>
            <a:chOff x="863749" y="1412776"/>
            <a:chExt cx="8461247" cy="5472608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16562" y="2160480"/>
              <a:ext cx="4708434" cy="4724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3749" y="1412776"/>
              <a:ext cx="3752813" cy="5472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テキスト ボックス 15"/>
          <p:cNvSpPr txBox="1"/>
          <p:nvPr/>
        </p:nvSpPr>
        <p:spPr>
          <a:xfrm>
            <a:off x="830188" y="703729"/>
            <a:ext cx="6334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えいよう　　　　　　　げんき　　　　　　　　　　　　　　　　　 かんが</a:t>
            </a:r>
            <a:endParaRPr kumimoji="1" lang="ja-JP" altLang="en-US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8172400" y="260648"/>
            <a:ext cx="648072" cy="23385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986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キミのすきな食べものは、なーに？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317875"/>
            <a:ext cx="11334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5854" y="2244055"/>
            <a:ext cx="842029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0403" y="2405793"/>
            <a:ext cx="628097" cy="721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5939" y="1255599"/>
            <a:ext cx="747476" cy="67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98763" y="3810000"/>
            <a:ext cx="10223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425" y="5827643"/>
            <a:ext cx="1005480" cy="74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11142">
            <a:off x="5613630" y="1264496"/>
            <a:ext cx="890141" cy="111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915836">
            <a:off x="4218499" y="3875088"/>
            <a:ext cx="81812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268663" y="4881563"/>
            <a:ext cx="11049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882775" y="4229100"/>
            <a:ext cx="10287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398838" y="5586413"/>
            <a:ext cx="12287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79400" y="1184226"/>
            <a:ext cx="1133475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389563" y="3473450"/>
            <a:ext cx="10795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808913" y="1171972"/>
            <a:ext cx="10858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41" name="Picture 21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798763" y="1412875"/>
            <a:ext cx="1093787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6813" y="5129411"/>
            <a:ext cx="1028247" cy="121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43" name="Picture 23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936625" y="4427538"/>
            <a:ext cx="9525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44" name="Picture 24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4956175" y="5094288"/>
            <a:ext cx="7524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45" name="Picture 25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662738" y="1066800"/>
            <a:ext cx="9144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46" name="Picture 26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422275" y="2351088"/>
            <a:ext cx="94138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48" name="Picture 28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990235" y="3424238"/>
            <a:ext cx="10096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49" name="Picture 29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7808913" y="2518792"/>
            <a:ext cx="11906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50" name="Picture 30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149225" y="3756025"/>
            <a:ext cx="9239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51" name="Picture 31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1866" y="2566989"/>
            <a:ext cx="679666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52" name="Picture 32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9533" y="5846763"/>
            <a:ext cx="62738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53" name="Picture 33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6681788" y="2728913"/>
            <a:ext cx="877887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54" name="Picture 34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2232025" y="2820988"/>
            <a:ext cx="957263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55" name="Picture 35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3924300" y="1325563"/>
            <a:ext cx="1090613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56" name="Picture 36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2022475" y="5521325"/>
            <a:ext cx="10858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57" name="Picture 37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5964238" y="4716463"/>
            <a:ext cx="1009650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58" name="Picture 38"/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6494463" y="3730625"/>
            <a:ext cx="154940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59" name="Picture 39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3673475" y="3240088"/>
            <a:ext cx="8159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テキスト ボックス 37"/>
          <p:cNvSpPr txBox="1"/>
          <p:nvPr/>
        </p:nvSpPr>
        <p:spPr>
          <a:xfrm>
            <a:off x="3585545" y="336076"/>
            <a:ext cx="3765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た</a:t>
            </a:r>
          </a:p>
        </p:txBody>
      </p:sp>
      <p:sp>
        <p:nvSpPr>
          <p:cNvPr id="36" name="円/楕円 35"/>
          <p:cNvSpPr/>
          <p:nvPr/>
        </p:nvSpPr>
        <p:spPr>
          <a:xfrm>
            <a:off x="8172400" y="260648"/>
            <a:ext cx="648072" cy="23385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4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4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4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40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4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4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4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4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4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40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4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40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40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4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40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4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40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40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4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4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40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4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4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4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4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4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4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4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40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4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40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/>
          <p:cNvSpPr>
            <a:spLocks noGrp="1"/>
          </p:cNvSpPr>
          <p:nvPr>
            <p:ph type="title"/>
          </p:nvPr>
        </p:nvSpPr>
        <p:spPr>
          <a:xfrm>
            <a:off x="468313" y="332656"/>
            <a:ext cx="8229600" cy="1143000"/>
          </a:xfrm>
        </p:spPr>
        <p:txBody>
          <a:bodyPr/>
          <a:lstStyle/>
          <a:p>
            <a:pPr>
              <a:tabLst>
                <a:tab pos="2952750" algn="l"/>
              </a:tabLst>
            </a:pPr>
            <a:r>
              <a:rPr lang="ja-JP" altLang="en-US" dirty="0">
                <a:latin typeface="HGS創英角ｺﾞｼｯｸUB" pitchFamily="50" charset="-128"/>
                <a:ea typeface="HGS創英角ｺﾞｼｯｸUB" pitchFamily="50" charset="-128"/>
              </a:rPr>
              <a:t>食べもののはたらきを</a:t>
            </a:r>
            <a:br>
              <a:rPr lang="en-US" altLang="ja-JP" dirty="0">
                <a:latin typeface="HGS創英角ｺﾞｼｯｸUB" pitchFamily="50" charset="-128"/>
                <a:ea typeface="HGS創英角ｺﾞｼｯｸUB" pitchFamily="50" charset="-128"/>
              </a:rPr>
            </a:br>
            <a:br>
              <a:rPr lang="en-US" altLang="ja-JP" sz="900" dirty="0">
                <a:latin typeface="HGS創英角ｺﾞｼｯｸUB" pitchFamily="50" charset="-128"/>
                <a:ea typeface="HGS創英角ｺﾞｼｯｸUB" pitchFamily="50" charset="-128"/>
              </a:rPr>
            </a:br>
            <a:r>
              <a:rPr lang="ja-JP" altLang="en-US" dirty="0">
                <a:latin typeface="HGS創英角ｺﾞｼｯｸUB" pitchFamily="50" charset="-128"/>
                <a:ea typeface="HGS創英角ｺﾞｼｯｸUB" pitchFamily="50" charset="-128"/>
              </a:rPr>
              <a:t>いっしょに考えてみよう</a:t>
            </a:r>
            <a:r>
              <a:rPr lang="en-US" altLang="ja-JP" dirty="0">
                <a:latin typeface="HGS創英角ｺﾞｼｯｸUB" pitchFamily="50" charset="-128"/>
                <a:ea typeface="HGS創英角ｺﾞｼｯｸUB" pitchFamily="50" charset="-128"/>
              </a:rPr>
              <a:t>!</a:t>
            </a:r>
            <a:endParaRPr lang="ja-JP" altLang="en-US" dirty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2" name="円/楕円 1"/>
          <p:cNvSpPr/>
          <p:nvPr/>
        </p:nvSpPr>
        <p:spPr>
          <a:xfrm>
            <a:off x="829370" y="1988840"/>
            <a:ext cx="2158355" cy="20690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800" dirty="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</a:rPr>
              <a:t>あか</a:t>
            </a:r>
          </a:p>
        </p:txBody>
      </p:sp>
      <p:sp>
        <p:nvSpPr>
          <p:cNvPr id="7" name="円/楕円 6"/>
          <p:cNvSpPr/>
          <p:nvPr/>
        </p:nvSpPr>
        <p:spPr>
          <a:xfrm>
            <a:off x="3497536" y="2007987"/>
            <a:ext cx="2158355" cy="206908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800" dirty="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</a:rPr>
              <a:t>きいろ</a:t>
            </a:r>
          </a:p>
        </p:txBody>
      </p:sp>
      <p:sp>
        <p:nvSpPr>
          <p:cNvPr id="8" name="円/楕円 7"/>
          <p:cNvSpPr/>
          <p:nvPr/>
        </p:nvSpPr>
        <p:spPr>
          <a:xfrm>
            <a:off x="6084069" y="1988840"/>
            <a:ext cx="2160339" cy="2069085"/>
          </a:xfrm>
          <a:prstGeom prst="ellipse">
            <a:avLst/>
          </a:prstGeom>
          <a:solidFill>
            <a:srgbClr val="00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800" dirty="0">
                <a:latin typeface="HGS創英角ｺﾞｼｯｸUB" pitchFamily="50" charset="-128"/>
                <a:ea typeface="HGS創英角ｺﾞｼｯｸUB" pitchFamily="50" charset="-128"/>
              </a:rPr>
              <a:t>みどり</a:t>
            </a:r>
          </a:p>
        </p:txBody>
      </p:sp>
      <p:grpSp>
        <p:nvGrpSpPr>
          <p:cNvPr id="5" name="グループ化 4"/>
          <p:cNvGrpSpPr/>
          <p:nvPr/>
        </p:nvGrpSpPr>
        <p:grpSpPr>
          <a:xfrm>
            <a:off x="1872551" y="44624"/>
            <a:ext cx="6128939" cy="1080120"/>
            <a:chOff x="1872551" y="44624"/>
            <a:chExt cx="6128939" cy="1080120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1872551" y="44624"/>
              <a:ext cx="3765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た</a:t>
              </a: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4236040" y="847745"/>
              <a:ext cx="3765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かんが</a:t>
              </a:r>
              <a:endParaRPr kumimoji="1"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2504741" y="3429000"/>
            <a:ext cx="4227499" cy="3096344"/>
            <a:chOff x="2216709" y="3429000"/>
            <a:chExt cx="4587539" cy="3467950"/>
          </a:xfrm>
        </p:grpSpPr>
        <p:grpSp>
          <p:nvGrpSpPr>
            <p:cNvPr id="9" name="グループ化 8"/>
            <p:cNvGrpSpPr/>
            <p:nvPr/>
          </p:nvGrpSpPr>
          <p:grpSpPr>
            <a:xfrm>
              <a:off x="2216709" y="3429000"/>
              <a:ext cx="4587539" cy="3467950"/>
              <a:chOff x="2216709" y="3429000"/>
              <a:chExt cx="4587539" cy="3467950"/>
            </a:xfrm>
          </p:grpSpPr>
          <p:pic>
            <p:nvPicPr>
              <p:cNvPr id="5122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216709" y="3429000"/>
                <a:ext cx="2355291" cy="3397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" name="図 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76183" y="3838590"/>
                <a:ext cx="2528065" cy="3058360"/>
              </a:xfrm>
              <a:prstGeom prst="rect">
                <a:avLst/>
              </a:prstGeom>
            </p:spPr>
          </p:pic>
        </p:grpSp>
        <p:grpSp>
          <p:nvGrpSpPr>
            <p:cNvPr id="17" name="グループ化 16"/>
            <p:cNvGrpSpPr/>
            <p:nvPr/>
          </p:nvGrpSpPr>
          <p:grpSpPr>
            <a:xfrm>
              <a:off x="5278924" y="5691651"/>
              <a:ext cx="522581" cy="432048"/>
              <a:chOff x="6553266" y="4005064"/>
              <a:chExt cx="1045162" cy="864096"/>
            </a:xfrm>
          </p:grpSpPr>
          <p:sp>
            <p:nvSpPr>
              <p:cNvPr id="18" name="円/楕円 17"/>
              <p:cNvSpPr/>
              <p:nvPr/>
            </p:nvSpPr>
            <p:spPr>
              <a:xfrm>
                <a:off x="7201338" y="4509120"/>
                <a:ext cx="397090" cy="360040"/>
              </a:xfrm>
              <a:prstGeom prst="ellipse">
                <a:avLst/>
              </a:prstGeom>
              <a:solidFill>
                <a:srgbClr val="00CC66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円/楕円 18"/>
              <p:cNvSpPr/>
              <p:nvPr/>
            </p:nvSpPr>
            <p:spPr>
              <a:xfrm>
                <a:off x="6553266" y="4509120"/>
                <a:ext cx="397090" cy="3600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円/楕円 19"/>
              <p:cNvSpPr/>
              <p:nvPr/>
            </p:nvSpPr>
            <p:spPr>
              <a:xfrm>
                <a:off x="6841298" y="4005064"/>
                <a:ext cx="397090" cy="36004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29" name="円/楕円 28"/>
          <p:cNvSpPr/>
          <p:nvPr/>
        </p:nvSpPr>
        <p:spPr>
          <a:xfrm>
            <a:off x="8172400" y="260648"/>
            <a:ext cx="648072" cy="23385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504" y="494503"/>
            <a:ext cx="2033240" cy="250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円/楕円 6"/>
          <p:cNvSpPr/>
          <p:nvPr/>
        </p:nvSpPr>
        <p:spPr>
          <a:xfrm>
            <a:off x="2916361" y="2492821"/>
            <a:ext cx="2328635" cy="223232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4400" dirty="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</a:rPr>
              <a:t>あか</a:t>
            </a:r>
          </a:p>
        </p:txBody>
      </p:sp>
      <p:sp>
        <p:nvSpPr>
          <p:cNvPr id="6148" name="正方形/長方形 3"/>
          <p:cNvSpPr>
            <a:spLocks noChangeArrowheads="1"/>
          </p:cNvSpPr>
          <p:nvPr/>
        </p:nvSpPr>
        <p:spPr bwMode="auto">
          <a:xfrm>
            <a:off x="5362848" y="3173214"/>
            <a:ext cx="24495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4800" dirty="0">
                <a:latin typeface="HGP創英角ｺﾞｼｯｸUB" pitchFamily="50" charset="-128"/>
                <a:ea typeface="HGP創英角ｺﾞｼｯｸUB" pitchFamily="50" charset="-128"/>
              </a:rPr>
              <a:t>の巻</a:t>
            </a:r>
            <a:endParaRPr lang="ja-JP" altLang="en-US" sz="4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084168" y="2996877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まき</a:t>
            </a:r>
          </a:p>
        </p:txBody>
      </p:sp>
      <p:sp>
        <p:nvSpPr>
          <p:cNvPr id="2" name="円/楕円 1"/>
          <p:cNvSpPr/>
          <p:nvPr/>
        </p:nvSpPr>
        <p:spPr>
          <a:xfrm>
            <a:off x="8172400" y="260648"/>
            <a:ext cx="648072" cy="23385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4923" y="4232037"/>
            <a:ext cx="2766011" cy="243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正方形/長方形 4"/>
          <p:cNvSpPr>
            <a:spLocks noChangeArrowheads="1"/>
          </p:cNvSpPr>
          <p:nvPr/>
        </p:nvSpPr>
        <p:spPr bwMode="auto">
          <a:xfrm>
            <a:off x="2867987" y="5638682"/>
            <a:ext cx="300595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4400" b="1" dirty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たいへん！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363415"/>
            <a:ext cx="3803698" cy="3884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グループ化 1"/>
          <p:cNvGrpSpPr/>
          <p:nvPr/>
        </p:nvGrpSpPr>
        <p:grpSpPr>
          <a:xfrm>
            <a:off x="683568" y="339442"/>
            <a:ext cx="5571510" cy="1237095"/>
            <a:chOff x="683568" y="100771"/>
            <a:chExt cx="5571510" cy="1237095"/>
          </a:xfrm>
        </p:grpSpPr>
        <p:sp>
          <p:nvSpPr>
            <p:cNvPr id="15" name="正方形/長方形 14"/>
            <p:cNvSpPr>
              <a:spLocks noChangeArrowheads="1"/>
            </p:cNvSpPr>
            <p:nvPr/>
          </p:nvSpPr>
          <p:spPr bwMode="auto">
            <a:xfrm>
              <a:off x="683568" y="260648"/>
              <a:ext cx="5109091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3200" b="1" dirty="0">
                  <a:solidFill>
                    <a:schemeClr val="accent2"/>
                  </a:solidFill>
                  <a:latin typeface="メイリオ" pitchFamily="50" charset="-128"/>
                  <a:ea typeface="メイリオ" pitchFamily="50" charset="-128"/>
                </a:rPr>
                <a:t>からだの部品がなくて、</a:t>
              </a:r>
              <a:endParaRPr lang="en-US" altLang="ja-JP" sz="3200" b="1" dirty="0">
                <a:solidFill>
                  <a:schemeClr val="accent2"/>
                </a:solidFill>
                <a:latin typeface="メイリオ" pitchFamily="50" charset="-128"/>
                <a:ea typeface="メイリオ" pitchFamily="50" charset="-128"/>
              </a:endParaRPr>
            </a:p>
            <a:p>
              <a:r>
                <a:rPr lang="ja-JP" altLang="en-US" sz="3200" b="1" dirty="0">
                  <a:solidFill>
                    <a:schemeClr val="accent2"/>
                  </a:solidFill>
                  <a:latin typeface="メイリオ" pitchFamily="50" charset="-128"/>
                  <a:ea typeface="メイリオ" pitchFamily="50" charset="-128"/>
                </a:rPr>
                <a:t>うごけないんだ・・・・。</a:t>
              </a: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2489628" y="100771"/>
              <a:ext cx="3765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 dirty="0">
                  <a:solidFill>
                    <a:schemeClr val="accent2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ぶひん</a:t>
              </a:r>
              <a:endParaRPr kumimoji="1" lang="ja-JP" altLang="en-US" sz="1200" dirty="0">
                <a:solidFill>
                  <a:schemeClr val="accent2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5255692" y="2132856"/>
            <a:ext cx="3780804" cy="2215991"/>
            <a:chOff x="5255692" y="2132856"/>
            <a:chExt cx="3780804" cy="2215991"/>
          </a:xfrm>
        </p:grpSpPr>
        <p:sp>
          <p:nvSpPr>
            <p:cNvPr id="4" name="テキスト ボックス 3"/>
            <p:cNvSpPr txBox="1">
              <a:spLocks noChangeArrowheads="1"/>
            </p:cNvSpPr>
            <p:nvPr/>
          </p:nvSpPr>
          <p:spPr bwMode="auto">
            <a:xfrm>
              <a:off x="5255692" y="2132856"/>
              <a:ext cx="3780804" cy="22159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ja-JP" altLang="en-US" sz="3200" b="1" dirty="0">
                  <a:solidFill>
                    <a:srgbClr val="002060"/>
                  </a:solidFill>
                  <a:latin typeface="メイリオ" pitchFamily="50" charset="-128"/>
                  <a:ea typeface="メイリオ" pitchFamily="50" charset="-128"/>
                </a:rPr>
                <a:t>ロボットちゃん、どうしたの？</a:t>
              </a:r>
              <a:endParaRPr lang="en-US" altLang="ja-JP" sz="3200" b="1" dirty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endParaRPr>
            </a:p>
            <a:p>
              <a:endParaRPr lang="en-US" altLang="ja-JP" sz="1000" b="1" dirty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endParaRPr>
            </a:p>
            <a:p>
              <a:r>
                <a:rPr lang="ja-JP" altLang="en-US" sz="3200" b="1" dirty="0">
                  <a:solidFill>
                    <a:srgbClr val="002060"/>
                  </a:solidFill>
                  <a:latin typeface="メイリオ" pitchFamily="50" charset="-128"/>
                  <a:ea typeface="メイリオ" pitchFamily="50" charset="-128"/>
                </a:rPr>
                <a:t>おなかの中が</a:t>
              </a:r>
              <a:endParaRPr lang="en-US" altLang="ja-JP" sz="3200" b="1" dirty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endParaRPr>
            </a:p>
            <a:p>
              <a:r>
                <a:rPr lang="ja-JP" altLang="en-US" sz="3200" b="1" dirty="0">
                  <a:solidFill>
                    <a:srgbClr val="002060"/>
                  </a:solidFill>
                  <a:latin typeface="メイリオ" pitchFamily="50" charset="-128"/>
                  <a:ea typeface="メイリオ" pitchFamily="50" charset="-128"/>
                </a:rPr>
                <a:t>からっぽだ。</a:t>
              </a:r>
              <a:endParaRPr lang="en-US" altLang="ja-JP" sz="3200" b="1" dirty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6915742" y="3079993"/>
              <a:ext cx="18827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 dirty="0">
                  <a:solidFill>
                    <a:srgbClr val="002060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なか</a:t>
              </a:r>
              <a:endParaRPr kumimoji="1" lang="ja-JP" altLang="en-US" sz="1200" dirty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sp>
        <p:nvSpPr>
          <p:cNvPr id="12" name="円/楕円 11"/>
          <p:cNvSpPr/>
          <p:nvPr/>
        </p:nvSpPr>
        <p:spPr>
          <a:xfrm>
            <a:off x="8172400" y="260648"/>
            <a:ext cx="648072" cy="23385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2077" y="4256778"/>
            <a:ext cx="3586977" cy="2340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2200" y="313816"/>
            <a:ext cx="3901992" cy="373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3904" y="3419579"/>
            <a:ext cx="954659" cy="79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83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1608037">
            <a:off x="3862054" y="4122737"/>
            <a:ext cx="586455" cy="42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84" name="Picture 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264958">
            <a:off x="6463669" y="2169328"/>
            <a:ext cx="710346" cy="59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85" name="Picture 2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9635" y="1401895"/>
            <a:ext cx="616301" cy="730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86" name="Picture 3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689784">
            <a:off x="4177578" y="2112484"/>
            <a:ext cx="741986" cy="5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16932" flipH="1" flipV="1">
            <a:off x="3109000" y="5304030"/>
            <a:ext cx="514590" cy="678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8611" flipH="1" flipV="1">
            <a:off x="62384" y="3594636"/>
            <a:ext cx="514590" cy="678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グループ化 16"/>
          <p:cNvGrpSpPr/>
          <p:nvPr/>
        </p:nvGrpSpPr>
        <p:grpSpPr>
          <a:xfrm>
            <a:off x="3738562" y="5289337"/>
            <a:ext cx="5225925" cy="1077218"/>
            <a:chOff x="3738562" y="5289337"/>
            <a:chExt cx="5225925" cy="1077218"/>
          </a:xfrm>
        </p:grpSpPr>
        <p:sp>
          <p:nvSpPr>
            <p:cNvPr id="14" name="テキスト ボックス 13"/>
            <p:cNvSpPr txBox="1">
              <a:spLocks noChangeArrowheads="1"/>
            </p:cNvSpPr>
            <p:nvPr/>
          </p:nvSpPr>
          <p:spPr bwMode="auto">
            <a:xfrm>
              <a:off x="3738562" y="5289337"/>
              <a:ext cx="5225925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ja-JP" altLang="en-US" sz="2800" b="1" dirty="0">
                  <a:solidFill>
                    <a:srgbClr val="002060"/>
                  </a:solidFill>
                  <a:latin typeface="メイリオ" pitchFamily="50" charset="-128"/>
                  <a:ea typeface="メイリオ" pitchFamily="50" charset="-128"/>
                </a:rPr>
                <a:t>ロボットちゃんに</a:t>
              </a:r>
              <a:endParaRPr lang="en-US" altLang="ja-JP" sz="2800" b="1" dirty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endParaRPr>
            </a:p>
            <a:p>
              <a:endParaRPr lang="en-US" altLang="ja-JP" sz="800" b="1" dirty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endParaRPr>
            </a:p>
            <a:p>
              <a:r>
                <a:rPr lang="ja-JP" altLang="en-US" sz="2800" b="1" dirty="0">
                  <a:solidFill>
                    <a:srgbClr val="002060"/>
                  </a:solidFill>
                  <a:latin typeface="メイリオ" pitchFamily="50" charset="-128"/>
                  <a:ea typeface="メイリオ" pitchFamily="50" charset="-128"/>
                </a:rPr>
                <a:t>からだの部品いれ</a:t>
              </a:r>
              <a:r>
                <a:rPr lang="ja-JP" altLang="en-US" sz="2800" b="1" dirty="0" err="1">
                  <a:solidFill>
                    <a:srgbClr val="002060"/>
                  </a:solidFill>
                  <a:latin typeface="メイリオ" pitchFamily="50" charset="-128"/>
                  <a:ea typeface="メイリオ" pitchFamily="50" charset="-128"/>
                </a:rPr>
                <a:t>な</a:t>
              </a:r>
              <a:r>
                <a:rPr lang="ja-JP" altLang="en-US" sz="2800" b="1" dirty="0">
                  <a:solidFill>
                    <a:srgbClr val="002060"/>
                  </a:solidFill>
                  <a:latin typeface="メイリオ" pitchFamily="50" charset="-128"/>
                  <a:ea typeface="メイリオ" pitchFamily="50" charset="-128"/>
                </a:rPr>
                <a:t>くっちゃ</a:t>
              </a:r>
              <a:endParaRPr lang="en-US" altLang="ja-JP" sz="2800" b="1" dirty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5220072" y="5661248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dirty="0">
                  <a:solidFill>
                    <a:srgbClr val="002060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ぶひん</a:t>
              </a:r>
            </a:p>
          </p:txBody>
        </p:sp>
      </p:grpSp>
      <p:pic>
        <p:nvPicPr>
          <p:cNvPr id="45080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03127">
            <a:off x="1340681" y="2113414"/>
            <a:ext cx="783048" cy="572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87" name="Picture 3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-3388906">
            <a:off x="1671167" y="4244970"/>
            <a:ext cx="484824" cy="7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テキスト ボックス 20"/>
          <p:cNvSpPr txBox="1">
            <a:spLocks noChangeArrowheads="1"/>
          </p:cNvSpPr>
          <p:nvPr/>
        </p:nvSpPr>
        <p:spPr bwMode="auto">
          <a:xfrm>
            <a:off x="1028315" y="3844251"/>
            <a:ext cx="52259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800" b="1" dirty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これで、よし！</a:t>
            </a:r>
            <a:endParaRPr lang="en-US" altLang="ja-JP" sz="2800" b="1" dirty="0">
              <a:solidFill>
                <a:srgbClr val="002060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8172400" y="260648"/>
            <a:ext cx="648072" cy="23385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74 L 0.071 0.04189 C 0.08611 0.04953 0.1085 0.05393 0.13177 0.05393 C 0.15833 0.05393 0.17934 0.04953 0.19444 0.04189 L 0.26597 0.0074 " pathEditMode="relative" rAng="0" ptsTypes="AAAAA">
                                      <p:cBhvr>
                                        <p:cTn id="23" dur="750" fill="hold"/>
                                        <p:tgtEl>
                                          <p:spTgt spid="45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99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0.04815 L 0.09219 0.00764 C 0.11215 -0.00232 0.13941 -0.00417 0.1691 0.00069 C 0.20035 0.00648 0.22587 0.0169 0.24305 0.03125 L 0.32587 0.10208 " pathEditMode="relative" rAng="420000" ptsTypes="AAAAA">
                                      <p:cBhvr>
                                        <p:cTn id="26" dur="500" fill="hold"/>
                                        <p:tgtEl>
                                          <p:spTgt spid="45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63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85 0.08657 C 0.04115 0.08657 0.04444 0.08588 0.04774 0.08611 C 0.05868 0.08773 0.04531 0.08889 0.05833 0.08935 C 0.06858 0.08981 0.07882 0.08889 0.08924 0.08819 C 0.09358 0.08819 0.09444 0.08935 0.09896 0.08773 C 0.1099 0.08426 0.12066 0.08009 0.13177 0.07639 C 0.1467 0.07592 0.14792 0.075 0.1651 0.06852 C 0.17187 0.06412 0.17483 0.06273 0.17969 0.05463 C 0.18194 0.04768 0.18403 0.04143 0.18403 0.03449 C 0.18194 0.0287 0.17986 0.02292 0.1776 0.01829 C 0.17656 0.0169 0.17483 0.01829 0.17326 0.01829 C 0.1717 0.01782 0.17014 0.01643 0.16858 0.0162 C 0.15833 0.01435 0.14705 0.01898 0.13698 0.01944 C 0.13663 0.01967 0.12691 0.02685 0.12604 0.02778 C 0.12378 0.03217 0.12083 0.04143 0.12066 0.04167 C 0.12049 0.04699 0.12031 0.05879 0.12066 0.05879 C 0.12431 0.07106 0.1342 0.08704 0.14809 0.08102 C 0.22795 0.0493 0.30781 0.01713 0.38767 -0.01458 C 0.39531 -0.01482 0.4 -0.01551 0.40816 -0.01736 C 0.41389 -0.01783 0.41944 -0.01806 0.42413 -0.01829 C 0.42986 -0.01667 0.43108 -0.01667 0.43628 -0.01597 C 0.4434 -0.01574 0.44774 -0.0132 0.45226 -0.01273 C 0.45781 -0.01111 0.46267 -0.01158 0.46684 -0.00972 C 0.49028 -0.00232 0.50122 -0.00787 0.52569 -0.01644 C 0.53125 -0.01412 0.53073 -0.01621 0.53003 -0.01065 " pathEditMode="relative" rAng="20580000" ptsTypes="AAAAAAAAAAAAAAAAAAAAAAAAA">
                                      <p:cBhvr>
                                        <p:cTn id="29" dur="500" fill="hold"/>
                                        <p:tgtEl>
                                          <p:spTgt spid="45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75" y="-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0.00116 C 0.02292 0.00532 0.01406 0.00393 0.05156 -0.00116 C 0.05694 -0.00185 0.0625 -0.0081 0.06788 -0.00996 C 0.08924 -0.01852 0.10972 -0.03287 0.13125 -0.03935 C 0.14254 -0.05486 0.15642 -0.05116 0.16684 -0.07199 C 0.17326 -0.07523 0.17986 -0.07732 0.18611 -0.08079 C 0.19826 -0.08727 0.20903 -0.09746 0.22153 -0.10162 C 0.23715 -0.11227 0.25399 -0.11528 0.26736 -0.13449 C 0.2717 -0.14722 0.27569 -0.15857 0.27917 -0.17269 C 0.28073 -0.19097 0.28177 -0.19537 0.28802 -0.20787 C 0.28854 -0.21111 0.28976 -0.21644 0.28976 -0.21621 " pathEditMode="relative" rAng="0" ptsTypes="ffffffffffA">
                                      <p:cBhvr>
                                        <p:cTn id="32" dur="500" fill="hold"/>
                                        <p:tgtEl>
                                          <p:spTgt spid="45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79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C 0.00208 -0.01041 4.44444E-6 -0.00578 0.0092 -0.01065 C 0.01197 -0.01203 0.01718 -0.01458 0.01718 -0.01435 C 0.025 -0.02268 0.0309 -0.02801 0.03975 -0.03171 C 0.04427 -0.03611 0.05451 -0.04004 0.05451 -0.03981 C 0.06753 -0.05347 0.07968 -0.05115 0.09583 -0.05277 C 0.10833 -0.05185 0.13316 -0.06389 0.13316 -0.04398 C 0.13316 -0.01782 0.13107 -0.02338 0.11979 -0.01458 C 0.11597 -0.0118 0.10781 -0.00856 0.10781 -0.0081 C 0.10763 -0.00856 0.09757 -0.01065 0.09583 -0.01273 C 0.0927 -0.01666 0.09114 -0.02662 0.08923 -0.03171 C 0.08975 -0.03796 0.08958 -0.04444 0.09045 -0.05046 C 0.09166 -0.05833 0.10034 -0.06296 0.10382 -0.06736 C 0.11441 -0.09259 0.15277 -0.09699 0.16909 -0.09884 C 0.17447 -0.0993 0.18003 -0.10046 0.18524 -0.10092 C 0.19236 -0.10185 0.19947 -0.10254 0.20642 -0.10301 C 0.22604 -0.10393 0.24566 -0.10416 0.26527 -0.10509 C 0.28645 -0.11111 0.30677 -0.12407 0.32795 -0.12824 C 0.33263 -0.13009 0.33836 -0.13078 0.34253 -0.13449 C 0.34531 -0.1368 0.35052 -0.14282 0.35052 -0.14259 C 0.35364 -0.15046 0.35434 -0.15532 0.35868 -0.1618 C 0.36024 -0.17014 0.35989 -0.16597 0.35989 -0.1743 " pathEditMode="relative" rAng="0" ptsTypes="fffffffffffffffffffffA">
                                      <p:cBhvr>
                                        <p:cTn id="35" dur="25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3" y="-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0926 C 0.0125 -0.00833 0.025 -0.0081 0.03785 -0.00648 C 0.04931 -0.00555 0.06024 0.00532 0.07136 0.00857 C 0.08507 0.01273 0.09618 0.01644 0.1092 0.02431 C 0.11233 0.02616 0.11597 0.0257 0.11927 0.02732 C 0.12136 0.02778 0.12344 0.02824 0.12535 0.02986 C 0.13542 0.03657 0.12726 0.03218 0.13542 0.04028 C 0.13958 0.04398 0.14531 0.04537 0.15 0.04745 C 0.16111 0.05347 0.17188 0.06273 0.18351 0.06574 C 0.20938 0.07222 0.23629 0.07199 0.26233 0.07361 C 0.30295 0.07245 0.3592 0.12338 0.38472 0.06574 C 0.39045 0.05324 0.38108 0.06134 0.39045 0.05532 C 0.39549 0.04259 0.39809 0.03495 0.40521 0.02732 C 0.41233 0.00208 0.40365 0.02685 0.41233 0.01435 C 0.41632 0.00857 0.41754 -0.00208 0.41962 -0.00926 C 0.42188 -0.01782 0.42847 -0.03241 0.42847 -0.03218 C 0.43021 -0.04305 0.43368 -0.05393 0.43715 -0.06366 C 0.43768 -0.06736 0.4375 -0.07106 0.43854 -0.0743 C 0.43958 -0.07685 0.44202 -0.07639 0.44288 -0.07917 C 0.44462 -0.0838 0.44497 -0.08958 0.44601 -0.09444 C 0.44653 -0.09745 0.4467 -0.1 0.4474 -0.10255 C 0.45018 -0.11042 0.45625 -0.12569 0.45625 -0.12546 C 0.4599 -0.14699 0.46233 -0.16968 0.46632 -0.19051 C 0.46771 -0.20903 0.46615 -0.2287 0.47379 -0.24282 C 0.47708 -0.25995 0.47813 -0.25347 0.47813 -0.27569 " pathEditMode="relative" rAng="0" ptsTypes="AAAAAAAAAAAAAAAAAAAAAAAAA">
                                      <p:cBhvr>
                                        <p:cTn id="38" dur="250" fill="hold"/>
                                        <p:tgtEl>
                                          <p:spTgt spid="450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06" y="-821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9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1434</Words>
  <Application>Microsoft Office PowerPoint</Application>
  <PresentationFormat>画面に合わせる (4:3)</PresentationFormat>
  <Paragraphs>610</Paragraphs>
  <Slides>37</Slides>
  <Notes>28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37</vt:i4>
      </vt:variant>
    </vt:vector>
  </HeadingPairs>
  <TitlesOfParts>
    <vt:vector size="43" baseType="lpstr">
      <vt:lpstr>HGP創英角ｺﾞｼｯｸUB</vt:lpstr>
      <vt:lpstr>HGS創英角ｺﾞｼｯｸUB</vt:lpstr>
      <vt:lpstr>メイリオ</vt:lpstr>
      <vt:lpstr>Arial</vt:lpstr>
      <vt:lpstr>Calibri</vt:lpstr>
      <vt:lpstr>Office テーマ</vt:lpstr>
      <vt:lpstr>「食べもののはたらき」を学ぼう えいよう　　　　　　　　　　　　　　　　　　　　　　　　　　　　げんき 栄養、からだ、元気</vt:lpstr>
      <vt:lpstr>PowerPoint プレゼンテーション</vt:lpstr>
      <vt:lpstr>PowerPoint プレゼンテーション</vt:lpstr>
      <vt:lpstr>ボクたちといっしょに、 栄養と元気のこと、考えよう！</vt:lpstr>
      <vt:lpstr>キミのすきな食べものは、なーに？</vt:lpstr>
      <vt:lpstr>食べもののはたらきを  いっしょに考えてみよう!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ロボットちゃんの部品、 人間だったらなんだろう？</vt:lpstr>
      <vt:lpstr>PowerPoint プレゼンテーション</vt:lpstr>
      <vt:lpstr>からだをつくる食べもの って、なーんだ？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人間の「元気のもと」になる 「ガソリン」ってなんだろう？</vt:lpstr>
      <vt:lpstr>「元気のもと」の食べもの って、なーんだ？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　１　　　　 人間のからだの調子を ととのえるには、どうするの？</vt:lpstr>
      <vt:lpstr>PowerPoint プレゼンテーション</vt:lpstr>
      <vt:lpstr>PowerPoint プレゼンテーション</vt:lpstr>
      <vt:lpstr>３つの色をバランスよく 食べることが大切なんだ！</vt:lpstr>
      <vt:lpstr>ここでクイズ！</vt:lpstr>
      <vt:lpstr>クイズ！ ３つの色のはたらき、なーに？</vt:lpstr>
      <vt:lpstr>クイズ！ ３つの色のはたらき、なーに？</vt:lpstr>
      <vt:lpstr>クイズ！ ３つの色のはたらき、なーに？</vt:lpstr>
      <vt:lpstr>もうひとつ、クイズ！</vt:lpstr>
      <vt:lpstr>３つの色がそろうと、元気がでるよ！</vt:lpstr>
      <vt:lpstr>PowerPoint プレゼンテーション</vt:lpstr>
      <vt:lpstr>ばいば～い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2018-05-18T03:54:58Z</dcterms:created>
  <dcterms:modified xsi:type="dcterms:W3CDTF">2020-10-29T23:41:21Z</dcterms:modified>
  <cp:contentStatus/>
</cp:coreProperties>
</file>